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タイトル &amp; サブタイトル">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Shape 12"/>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タイトルテキスト</a:t>
            </a:r>
          </a:p>
        </p:txBody>
      </p:sp>
      <p:sp>
        <p:nvSpPr>
          <p:cNvPr id="13" name="Shape 13"/>
          <p:cNvSpPr/>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本文レベル1</a:t>
            </a:r>
          </a:p>
          <a:p>
            <a:pPr lvl="1"/>
            <a:r>
              <a:t>本文レベル2</a:t>
            </a:r>
          </a:p>
          <a:p>
            <a:pPr lvl="2"/>
            <a:r>
              <a:t>本文レベル3</a:t>
            </a:r>
          </a:p>
          <a:p>
            <a:pPr lvl="3"/>
            <a:r>
              <a:t>本文レベル4</a:t>
            </a:r>
          </a:p>
          <a:p>
            <a:pPr lvl="4"/>
            <a:r>
              <a:t>本文レベル 5</a:t>
            </a:r>
          </a:p>
        </p:txBody>
      </p:sp>
      <p:sp>
        <p:nvSpPr>
          <p:cNvPr id="14" name="Shape 14"/>
          <p:cNvSpPr/>
          <p:nvPr>
            <p:ph type="sldNum" sz="quarter" idx="2"/>
          </p:nvPr>
        </p:nvSpPr>
        <p:spPr>
          <a:xfrm>
            <a:off x="6565899" y="90297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用">
    <p:spTree>
      <p:nvGrpSpPr>
        <p:cNvPr id="1" name=""/>
        <p:cNvGrpSpPr/>
        <p:nvPr/>
      </p:nvGrpSpPr>
      <p:grpSpPr>
        <a:xfrm>
          <a:off x="0" y="0"/>
          <a:ext cx="0" cy="0"/>
          <a:chOff x="0" y="0"/>
          <a:chExt cx="0" cy="0"/>
        </a:xfrm>
      </p:grpSpPr>
      <p:sp>
        <p:nvSpPr>
          <p:cNvPr id="95" name="Shape 95"/>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Shape 96"/>
          <p:cNvSpPr/>
          <p:nvPr>
            <p:ph type="body" sz="quarter" idx="14"/>
          </p:nvPr>
        </p:nvSpPr>
        <p:spPr>
          <a:xfrm>
            <a:off x="1270000" y="4292322"/>
            <a:ext cx="10464800" cy="673656"/>
          </a:xfrm>
          <a:prstGeom prst="rect">
            <a:avLst/>
          </a:prstGeom>
        </p:spPr>
        <p:txBody>
          <a:bodyPr>
            <a:spAutoFit/>
          </a:bodyPr>
          <a:lstStyle>
            <a:lvl1pPr marL="0" indent="0" algn="ctr">
              <a:spcBef>
                <a:spcPts val="2400"/>
              </a:spcBef>
              <a:buSzTx/>
              <a:buNone/>
              <a:defRPr i="1" sz="4000"/>
            </a:lvl1pPr>
          </a:lstStyle>
          <a:p>
            <a:pPr/>
            <a:r>
              <a:t>“ここに引用を入力してください。”</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写真">
    <p:spTree>
      <p:nvGrpSpPr>
        <p:cNvPr id="1" name=""/>
        <p:cNvGrpSpPr/>
        <p:nvPr/>
      </p:nvGrpSpPr>
      <p:grpSpPr>
        <a:xfrm>
          <a:off x="0" y="0"/>
          <a:ext cx="0" cy="0"/>
          <a:chOff x="0" y="0"/>
          <a:chExt cx="0" cy="0"/>
        </a:xfrm>
      </p:grpSpPr>
      <p:sp>
        <p:nvSpPr>
          <p:cNvPr id="104" name="Shape 10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内表紙">
    <p:spTree>
      <p:nvGrpSpPr>
        <p:cNvPr id="1" name=""/>
        <p:cNvGrpSpPr/>
        <p:nvPr/>
      </p:nvGrpSpPr>
      <p:grpSpPr>
        <a:xfrm>
          <a:off x="0" y="0"/>
          <a:ext cx="0" cy="0"/>
          <a:chOff x="0" y="0"/>
          <a:chExt cx="0" cy="0"/>
        </a:xfrm>
      </p:grpSpPr>
      <p:sp>
        <p:nvSpPr>
          <p:cNvPr id="21" name="Shape 21"/>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762000" y="7035800"/>
            <a:ext cx="11480800" cy="1346200"/>
          </a:xfrm>
          <a:prstGeom prst="rect">
            <a:avLst/>
          </a:prstGeom>
        </p:spPr>
        <p:txBody>
          <a:bodyPr/>
          <a:lstStyle/>
          <a:p>
            <a:pPr/>
            <a:r>
              <a:t>タイトルテキスト</a:t>
            </a:r>
          </a:p>
        </p:txBody>
      </p:sp>
      <p:sp>
        <p:nvSpPr>
          <p:cNvPr id="23" name="Shape 23"/>
          <p:cNvSpPr/>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本文レベル1</a:t>
            </a:r>
          </a:p>
          <a:p>
            <a:pPr lvl="1"/>
            <a:r>
              <a:t>本文レベル2</a:t>
            </a:r>
          </a:p>
          <a:p>
            <a:pPr lvl="2"/>
            <a:r>
              <a:t>本文レベル3</a:t>
            </a:r>
          </a:p>
          <a:p>
            <a:pPr lvl="3"/>
            <a:r>
              <a:t>本文レベル4</a:t>
            </a:r>
          </a:p>
          <a:p>
            <a:pPr lvl="4"/>
            <a:r>
              <a:t>本文レベル 5</a:t>
            </a:r>
          </a:p>
        </p:txBody>
      </p:sp>
      <p:sp>
        <p:nvSpPr>
          <p:cNvPr id="24" name="Shape 24"/>
          <p:cNvSpPr/>
          <p:nvPr>
            <p:ph type="sldNum" sz="quarter" idx="2"/>
          </p:nvPr>
        </p:nvSpPr>
        <p:spPr>
          <a:xfrm>
            <a:off x="6324599" y="91440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31" name="Shape 31"/>
          <p:cNvSpPr/>
          <p:nvPr>
            <p:ph type="title"/>
          </p:nvPr>
        </p:nvSpPr>
        <p:spPr>
          <a:xfrm>
            <a:off x="762000" y="3606800"/>
            <a:ext cx="11480800" cy="2540000"/>
          </a:xfrm>
          <a:prstGeom prst="rect">
            <a:avLst/>
          </a:prstGeom>
        </p:spPr>
        <p:txBody>
          <a:bodyPr/>
          <a:lstStyle/>
          <a:p>
            <a:pPr/>
            <a:r>
              <a:t>タイトルテキスト</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pic>
        <p:nvPicPr>
          <p:cNvPr id="39" name="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Shape 40"/>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Shape 41"/>
          <p:cNvSpPr/>
          <p:nvPr>
            <p:ph type="title"/>
          </p:nvPr>
        </p:nvSpPr>
        <p:spPr>
          <a:xfrm>
            <a:off x="431800" y="1600200"/>
            <a:ext cx="6477000" cy="3175000"/>
          </a:xfrm>
          <a:prstGeom prst="rect">
            <a:avLst/>
          </a:prstGeom>
        </p:spPr>
        <p:txBody>
          <a:bodyPr anchor="b"/>
          <a:lstStyle/>
          <a:p>
            <a:pPr/>
            <a:r>
              <a:t>タイトルテキスト</a:t>
            </a:r>
          </a:p>
        </p:txBody>
      </p:sp>
      <p:sp>
        <p:nvSpPr>
          <p:cNvPr id="42" name="Shape 42"/>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本文レベル1</a:t>
            </a:r>
          </a:p>
          <a:p>
            <a:pPr lvl="1"/>
            <a:r>
              <a:t>本文レベル2</a:t>
            </a:r>
          </a:p>
          <a:p>
            <a:pPr lvl="2"/>
            <a:r>
              <a:t>本文レベル3</a:t>
            </a:r>
          </a:p>
          <a:p>
            <a:pPr lvl="3"/>
            <a:r>
              <a:t>本文レベル4</a:t>
            </a:r>
          </a:p>
          <a:p>
            <a:pPr lvl="4"/>
            <a:r>
              <a:t>本文レベル 5</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タイトルテキスト</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タイトルテキスト</a:t>
            </a:r>
          </a:p>
        </p:txBody>
      </p:sp>
      <p:sp>
        <p:nvSpPr>
          <p:cNvPr id="59" name="Shape 59"/>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 5</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67" name="Shape 67"/>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Shape 68"/>
          <p:cNvSpPr/>
          <p:nvPr>
            <p:ph type="title"/>
          </p:nvPr>
        </p:nvSpPr>
        <p:spPr>
          <a:prstGeom prst="rect">
            <a:avLst/>
          </a:prstGeom>
        </p:spPr>
        <p:txBody>
          <a:bodyPr/>
          <a:lstStyle/>
          <a:p>
            <a:pPr/>
            <a:r>
              <a:t>タイトルテキスト</a:t>
            </a:r>
          </a:p>
        </p:txBody>
      </p:sp>
      <p:sp>
        <p:nvSpPr>
          <p:cNvPr id="69" name="Shape 69"/>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本文レベル1</a:t>
            </a:r>
          </a:p>
          <a:p>
            <a:pPr lvl="1"/>
            <a:r>
              <a:t>本文レベル2</a:t>
            </a:r>
          </a:p>
          <a:p>
            <a:pPr lvl="2"/>
            <a:r>
              <a:t>本文レベル3</a:t>
            </a:r>
          </a:p>
          <a:p>
            <a:pPr lvl="3"/>
            <a:r>
              <a:t>本文レベル4</a:t>
            </a:r>
          </a:p>
          <a:p>
            <a:pPr lvl="4"/>
            <a:r>
              <a:t>本文レベル 5</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77" name="Shape 7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 5</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3 点）">
    <p:spTree>
      <p:nvGrpSpPr>
        <p:cNvPr id="1" name=""/>
        <p:cNvGrpSpPr/>
        <p:nvPr/>
      </p:nvGrpSpPr>
      <p:grpSpPr>
        <a:xfrm>
          <a:off x="0" y="0"/>
          <a:ext cx="0" cy="0"/>
          <a:chOff x="0" y="0"/>
          <a:chExt cx="0" cy="0"/>
        </a:xfrm>
      </p:grpSpPr>
      <p:sp>
        <p:nvSpPr>
          <p:cNvPr id="85" name="Shape 85"/>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Shape 86"/>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Shape 87"/>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本文レベル1</a:t>
            </a:r>
          </a:p>
          <a:p>
            <a:pPr lvl="1"/>
            <a:r>
              <a:t>本文レベル2</a:t>
            </a:r>
          </a:p>
          <a:p>
            <a:pPr lvl="2"/>
            <a:r>
              <a:t>本文レベル3</a:t>
            </a:r>
          </a:p>
          <a:p>
            <a:pPr lvl="3"/>
            <a:r>
              <a:t>本文レベル4</a:t>
            </a:r>
          </a:p>
          <a:p>
            <a:pPr lvl="4"/>
            <a:r>
              <a:t>本文レベル 5</a:t>
            </a:r>
          </a:p>
        </p:txBody>
      </p:sp>
      <p:sp>
        <p:nvSpPr>
          <p:cNvPr id="3" name="Shape 3"/>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タイトルテキスト</a:t>
            </a:r>
          </a:p>
        </p:txBody>
      </p:sp>
      <p:sp>
        <p:nvSpPr>
          <p:cNvPr id="4" name="Shape 4"/>
          <p:cNvSpPr/>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ctrTitle"/>
          </p:nvPr>
        </p:nvSpPr>
        <p:spPr>
          <a:prstGeom prst="rect">
            <a:avLst/>
          </a:prstGeom>
        </p:spPr>
        <p:txBody>
          <a:bodyPr/>
          <a:lstStyle/>
          <a:p>
            <a:pPr/>
            <a:r>
              <a:t>  市民後見人養成講座</a:t>
            </a:r>
          </a:p>
        </p:txBody>
      </p:sp>
      <p:sp>
        <p:nvSpPr>
          <p:cNvPr id="122" name="Shape 122"/>
          <p:cNvSpPr/>
          <p:nvPr>
            <p:ph type="subTitle" sz="quarter" idx="1"/>
          </p:nvPr>
        </p:nvSpPr>
        <p:spPr>
          <a:xfrm>
            <a:off x="889000" y="5181600"/>
            <a:ext cx="12211795" cy="1854200"/>
          </a:xfrm>
          <a:prstGeom prst="rect">
            <a:avLst/>
          </a:prstGeom>
        </p:spPr>
        <p:txBody>
          <a:bodyPr/>
          <a:lstStyle/>
          <a:p>
            <a:pPr/>
            <a:r>
              <a:t>民法その他の法律の基礎</a:t>
            </a:r>
          </a:p>
        </p:txBody>
      </p:sp>
      <p:sp>
        <p:nvSpPr>
          <p:cNvPr id="123" name="Shape 123"/>
          <p:cNvSpPr/>
          <p:nvPr/>
        </p:nvSpPr>
        <p:spPr>
          <a:xfrm>
            <a:off x="8531597" y="7734300"/>
            <a:ext cx="4019898" cy="656283"/>
          </a:xfrm>
          <a:prstGeom prst="rect">
            <a:avLst/>
          </a:prstGeom>
          <a:ln w="12700">
            <a:miter lim="400000"/>
          </a:ln>
          <a:effectLst>
            <a:outerShdw sx="100000" sy="100000" kx="0" ky="0" algn="b" rotWithShape="0" blurRad="25400" dist="38100" dir="2700000">
              <a:srgbClr val="6D625D">
                <a:alpha val="90000"/>
              </a:srgbClr>
            </a:outerShdw>
          </a:effectLst>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defRPr i="1" sz="3600">
                <a:solidFill>
                  <a:srgbClr val="BEA56D"/>
                </a:solidFill>
                <a:effectLst>
                  <a:outerShdw sx="100000" sy="100000" kx="0" ky="0" algn="b" rotWithShape="0" blurRad="25400" dist="38100" dir="15900000">
                    <a:srgbClr val="000000">
                      <a:alpha val="90000"/>
                    </a:srgbClr>
                  </a:outerShdw>
                </a:effectLst>
              </a:defRPr>
            </a:lvl1pPr>
          </a:lstStyle>
          <a:p>
            <a:pPr/>
            <a:r>
              <a:t>弁護士　田上尚志</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契約の分類</a:t>
            </a:r>
          </a:p>
        </p:txBody>
      </p:sp>
      <p:sp>
        <p:nvSpPr>
          <p:cNvPr id="233" name="Shape 233"/>
          <p:cNvSpPr/>
          <p:nvPr/>
        </p:nvSpPr>
        <p:spPr>
          <a:xfrm>
            <a:off x="1400985" y="2411097"/>
            <a:ext cx="4914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1">
                    <a:lumOff val="-13499"/>
                  </a:schemeClr>
                </a:solidFill>
              </a:defRPr>
            </a:lvl1pPr>
          </a:lstStyle>
          <a:p>
            <a:pPr/>
            <a:r>
              <a:t>諾成契約・要物契約</a:t>
            </a:r>
          </a:p>
        </p:txBody>
      </p:sp>
      <p:sp>
        <p:nvSpPr>
          <p:cNvPr id="234" name="Shape 234"/>
          <p:cNvSpPr/>
          <p:nvPr/>
        </p:nvSpPr>
        <p:spPr>
          <a:xfrm>
            <a:off x="1638877" y="3243154"/>
            <a:ext cx="11111829"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当事者の合意だけで成立する契約を</a:t>
            </a:r>
            <a:r>
              <a:rPr>
                <a:solidFill>
                  <a:schemeClr val="accent5">
                    <a:lumOff val="10161"/>
                  </a:schemeClr>
                </a:solidFill>
              </a:rPr>
              <a:t>諾成契約</a:t>
            </a:r>
            <a:r>
              <a:t>，契約目的物の交付を必要とする契約を</a:t>
            </a:r>
            <a:r>
              <a:rPr>
                <a:solidFill>
                  <a:schemeClr val="accent5">
                    <a:lumOff val="10161"/>
                  </a:schemeClr>
                </a:solidFill>
              </a:rPr>
              <a:t>要物契約</a:t>
            </a:r>
            <a:r>
              <a:t>という。消費貸借，使用貸借，寄託の３種が要物契約とされる。</a:t>
            </a:r>
          </a:p>
        </p:txBody>
      </p:sp>
      <p:sp>
        <p:nvSpPr>
          <p:cNvPr id="235" name="Shape 235"/>
          <p:cNvSpPr/>
          <p:nvPr/>
        </p:nvSpPr>
        <p:spPr>
          <a:xfrm>
            <a:off x="10041852"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テキスト185ページ</a:t>
            </a:r>
          </a:p>
        </p:txBody>
      </p:sp>
      <p:sp>
        <p:nvSpPr>
          <p:cNvPr id="236" name="Shape 236"/>
          <p:cNvSpPr/>
          <p:nvPr/>
        </p:nvSpPr>
        <p:spPr>
          <a:xfrm>
            <a:off x="1437924" y="4864565"/>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1">
                    <a:lumOff val="-13499"/>
                  </a:schemeClr>
                </a:solidFill>
              </a:defRPr>
            </a:lvl1pPr>
          </a:lstStyle>
          <a:p>
            <a:pPr/>
            <a:r>
              <a:t>要式契約・不要式契約</a:t>
            </a:r>
          </a:p>
        </p:txBody>
      </p:sp>
      <p:sp>
        <p:nvSpPr>
          <p:cNvPr id="237" name="Shape 237"/>
          <p:cNvSpPr/>
          <p:nvPr/>
        </p:nvSpPr>
        <p:spPr>
          <a:xfrm>
            <a:off x="1638877" y="5680837"/>
            <a:ext cx="11111829"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契約の成立に一定の方式を必要とする契約を</a:t>
            </a:r>
            <a:r>
              <a:rPr>
                <a:solidFill>
                  <a:schemeClr val="accent5">
                    <a:lumOff val="10161"/>
                  </a:schemeClr>
                </a:solidFill>
              </a:rPr>
              <a:t>要式契約</a:t>
            </a:r>
            <a:r>
              <a:t>，契約の成立に何らの方式をも必要としない契約を</a:t>
            </a:r>
            <a:r>
              <a:rPr>
                <a:solidFill>
                  <a:schemeClr val="accent5">
                    <a:lumOff val="10161"/>
                  </a:schemeClr>
                </a:solidFill>
              </a:rPr>
              <a:t>不要式契約</a:t>
            </a:r>
            <a:r>
              <a:t>という。ほとんどの財産行為の契約は契約自由の原則から不要式契約であるが（但し，保証契約は保証人の意思の明確化から要式契約とされる），身分行為においては当事者の慎重な考慮とその意思の明確化，第三者に対する公示の必要性から，婚姻・養子縁組などそのほとんどが要式契約とされている。</a:t>
            </a:r>
          </a:p>
        </p:txBody>
      </p:sp>
      <p:sp>
        <p:nvSpPr>
          <p:cNvPr id="238" name="Shape 238"/>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テキスト186〜190ページ</a:t>
            </a:r>
          </a:p>
        </p:txBody>
      </p:sp>
      <p:sp>
        <p:nvSpPr>
          <p:cNvPr id="241" name="Shape 241"/>
          <p:cNvSpPr/>
          <p:nvPr/>
        </p:nvSpPr>
        <p:spPr>
          <a:xfrm>
            <a:off x="928104" y="4632031"/>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意思表示が有効な効果意思に基づくこと</a:t>
            </a:r>
          </a:p>
        </p:txBody>
      </p:sp>
      <p:grpSp>
        <p:nvGrpSpPr>
          <p:cNvPr id="257" name="Group 257"/>
          <p:cNvGrpSpPr/>
          <p:nvPr/>
        </p:nvGrpSpPr>
        <p:grpSpPr>
          <a:xfrm>
            <a:off x="719215" y="1270568"/>
            <a:ext cx="11265999" cy="2901889"/>
            <a:chOff x="0" y="0"/>
            <a:chExt cx="11265998" cy="2901888"/>
          </a:xfrm>
        </p:grpSpPr>
        <p:sp>
          <p:nvSpPr>
            <p:cNvPr id="242" name="Shape 242"/>
            <p:cNvSpPr/>
            <p:nvPr/>
          </p:nvSpPr>
          <p:spPr>
            <a:xfrm>
              <a:off x="431823"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243" name="Shape 243"/>
            <p:cNvSpPr/>
            <p:nvPr/>
          </p:nvSpPr>
          <p:spPr>
            <a:xfrm>
              <a:off x="-1" y="-1"/>
              <a:ext cx="27813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a:r>
                <a:t>契約の成立</a:t>
              </a:r>
            </a:p>
          </p:txBody>
        </p:sp>
        <p:sp>
          <p:nvSpPr>
            <p:cNvPr id="244" name="Shape 244"/>
            <p:cNvSpPr/>
            <p:nvPr/>
          </p:nvSpPr>
          <p:spPr>
            <a:xfrm>
              <a:off x="3203176"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245" name="Shape 245"/>
            <p:cNvSpPr/>
            <p:nvPr/>
          </p:nvSpPr>
          <p:spPr>
            <a:xfrm>
              <a:off x="6813204"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246" name="Shape 246"/>
            <p:cNvSpPr/>
            <p:nvPr/>
          </p:nvSpPr>
          <p:spPr>
            <a:xfrm>
              <a:off x="9780098"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pic>
          <p:nvPicPr>
            <p:cNvPr id="247" name="pasted-image.pdf"/>
            <p:cNvPicPr>
              <a:picLocks noChangeAspect="0"/>
            </p:cNvPicPr>
            <p:nvPr/>
          </p:nvPicPr>
          <p:blipFill>
            <a:blip r:embed="rId2">
              <a:extLst/>
            </a:blip>
            <a:stretch>
              <a:fillRect/>
            </a:stretch>
          </p:blipFill>
          <p:spPr>
            <a:xfrm>
              <a:off x="1470447" y="1094829"/>
              <a:ext cx="2654301" cy="558801"/>
            </a:xfrm>
            <a:prstGeom prst="rect">
              <a:avLst/>
            </a:prstGeom>
            <a:ln w="12700" cap="flat">
              <a:noFill/>
              <a:miter lim="400000"/>
            </a:ln>
            <a:effectLst/>
          </p:spPr>
        </p:pic>
        <p:pic>
          <p:nvPicPr>
            <p:cNvPr id="248" name="pasted-image.pdf"/>
            <p:cNvPicPr>
              <a:picLocks noChangeAspect="0"/>
            </p:cNvPicPr>
            <p:nvPr/>
          </p:nvPicPr>
          <p:blipFill>
            <a:blip r:embed="rId2">
              <a:extLst/>
            </a:blip>
            <a:stretch>
              <a:fillRect/>
            </a:stretch>
          </p:blipFill>
          <p:spPr>
            <a:xfrm rot="10800000">
              <a:off x="1079175" y="1950574"/>
              <a:ext cx="2654301" cy="558800"/>
            </a:xfrm>
            <a:prstGeom prst="rect">
              <a:avLst/>
            </a:prstGeom>
            <a:ln w="12700" cap="flat">
              <a:noFill/>
              <a:miter lim="400000"/>
            </a:ln>
            <a:effectLst/>
          </p:spPr>
        </p:pic>
        <p:sp>
          <p:nvSpPr>
            <p:cNvPr id="249" name="Shape 249"/>
            <p:cNvSpPr/>
            <p:nvPr/>
          </p:nvSpPr>
          <p:spPr>
            <a:xfrm>
              <a:off x="2198499" y="1332447"/>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sp>
          <p:nvSpPr>
            <p:cNvPr id="250" name="Shape 250"/>
            <p:cNvSpPr/>
            <p:nvPr/>
          </p:nvSpPr>
          <p:spPr>
            <a:xfrm>
              <a:off x="2211199" y="1836019"/>
              <a:ext cx="7239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承諾</a:t>
              </a:r>
            </a:p>
          </p:txBody>
        </p:sp>
        <p:sp>
          <p:nvSpPr>
            <p:cNvPr id="251" name="Shape 251"/>
            <p:cNvSpPr/>
            <p:nvPr/>
          </p:nvSpPr>
          <p:spPr>
            <a:xfrm>
              <a:off x="1739575"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申込承諾型</a:t>
              </a:r>
            </a:p>
          </p:txBody>
        </p:sp>
        <p:pic>
          <p:nvPicPr>
            <p:cNvPr id="252" name="pasted-image.pdf"/>
            <p:cNvPicPr>
              <a:picLocks noChangeAspect="1"/>
            </p:cNvPicPr>
            <p:nvPr/>
          </p:nvPicPr>
          <p:blipFill>
            <a:blip r:embed="rId3">
              <a:extLst/>
            </a:blip>
            <a:stretch>
              <a:fillRect/>
            </a:stretch>
          </p:blipFill>
          <p:spPr>
            <a:xfrm>
              <a:off x="8287568" y="1575153"/>
              <a:ext cx="841112" cy="458789"/>
            </a:xfrm>
            <a:prstGeom prst="rect">
              <a:avLst/>
            </a:prstGeom>
            <a:ln w="12700" cap="flat">
              <a:noFill/>
              <a:miter lim="400000"/>
            </a:ln>
            <a:effectLst/>
          </p:spPr>
        </p:pic>
        <p:pic>
          <p:nvPicPr>
            <p:cNvPr id="253" name="pasted-image.pdf"/>
            <p:cNvPicPr>
              <a:picLocks noChangeAspect="1"/>
            </p:cNvPicPr>
            <p:nvPr/>
          </p:nvPicPr>
          <p:blipFill>
            <a:blip r:embed="rId3">
              <a:extLst/>
            </a:blip>
            <a:stretch>
              <a:fillRect/>
            </a:stretch>
          </p:blipFill>
          <p:spPr>
            <a:xfrm rot="10800000">
              <a:off x="8971545" y="1575153"/>
              <a:ext cx="841112" cy="458789"/>
            </a:xfrm>
            <a:prstGeom prst="rect">
              <a:avLst/>
            </a:prstGeom>
            <a:ln w="12700" cap="flat">
              <a:noFill/>
              <a:miter lim="400000"/>
            </a:ln>
            <a:effectLst/>
          </p:spPr>
        </p:pic>
        <p:sp>
          <p:nvSpPr>
            <p:cNvPr id="254" name="Shape 254"/>
            <p:cNvSpPr/>
            <p:nvPr/>
          </p:nvSpPr>
          <p:spPr>
            <a:xfrm>
              <a:off x="8248729"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交差申込型</a:t>
              </a:r>
            </a:p>
          </p:txBody>
        </p:sp>
        <p:sp>
          <p:nvSpPr>
            <p:cNvPr id="255" name="Shape 255"/>
            <p:cNvSpPr/>
            <p:nvPr/>
          </p:nvSpPr>
          <p:spPr>
            <a:xfrm>
              <a:off x="8280619"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sp>
          <p:nvSpPr>
            <p:cNvPr id="256" name="Shape 256"/>
            <p:cNvSpPr/>
            <p:nvPr/>
          </p:nvSpPr>
          <p:spPr>
            <a:xfrm>
              <a:off x="9079044"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grpSp>
      <p:sp>
        <p:nvSpPr>
          <p:cNvPr id="258" name="Shape 258"/>
          <p:cNvSpPr/>
          <p:nvPr/>
        </p:nvSpPr>
        <p:spPr>
          <a:xfrm>
            <a:off x="928104" y="7398098"/>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意思表示の合致が生じること</a:t>
            </a:r>
          </a:p>
        </p:txBody>
      </p:sp>
      <p:sp>
        <p:nvSpPr>
          <p:cNvPr id="259" name="Shape 259"/>
          <p:cNvSpPr/>
          <p:nvPr/>
        </p:nvSpPr>
        <p:spPr>
          <a:xfrm>
            <a:off x="1689677" y="5257586"/>
            <a:ext cx="6027844"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表意者が十分な判断能力を有すること</a:t>
            </a:r>
          </a:p>
        </p:txBody>
      </p:sp>
      <p:sp>
        <p:nvSpPr>
          <p:cNvPr id="260" name="Shape 260"/>
          <p:cNvSpPr/>
          <p:nvPr/>
        </p:nvSpPr>
        <p:spPr>
          <a:xfrm>
            <a:off x="1689677" y="6302882"/>
            <a:ext cx="6027844"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効果意思が表意者の真意に基づくこと</a:t>
            </a:r>
          </a:p>
        </p:txBody>
      </p:sp>
      <p:sp>
        <p:nvSpPr>
          <p:cNvPr id="261" name="Shape 261"/>
          <p:cNvSpPr/>
          <p:nvPr/>
        </p:nvSpPr>
        <p:spPr>
          <a:xfrm>
            <a:off x="2897645" y="5725965"/>
            <a:ext cx="975743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chemeClr val="accent1">
                    <a:lumOff val="-13499"/>
                  </a:schemeClr>
                </a:solidFill>
              </a:rPr>
              <a:t>意思無能力，行為無能力，制限行為能力，意思表示受領能力</a:t>
            </a:r>
          </a:p>
        </p:txBody>
      </p:sp>
      <p:sp>
        <p:nvSpPr>
          <p:cNvPr id="262" name="Shape 262"/>
          <p:cNvSpPr/>
          <p:nvPr/>
        </p:nvSpPr>
        <p:spPr>
          <a:xfrm>
            <a:off x="2897645" y="6675078"/>
            <a:ext cx="975743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chemeClr val="accent1">
                    <a:lumOff val="-13499"/>
                  </a:schemeClr>
                </a:solidFill>
              </a:rPr>
              <a:t>心裡留保，虚偽表示，錯誤，詐欺，強迫</a:t>
            </a:r>
          </a:p>
        </p:txBody>
      </p:sp>
      <p:sp>
        <p:nvSpPr>
          <p:cNvPr id="263" name="Shape 263"/>
          <p:cNvSpPr/>
          <p:nvPr/>
        </p:nvSpPr>
        <p:spPr>
          <a:xfrm>
            <a:off x="928104" y="8153454"/>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公序良俗に反しないこと</a:t>
            </a:r>
          </a:p>
        </p:txBody>
      </p:sp>
      <p:sp>
        <p:nvSpPr>
          <p:cNvPr id="264" name="Shape 264"/>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nvSpPr>
        <p:spPr>
          <a:xfrm>
            <a:off x="727482" y="1271137"/>
            <a:ext cx="10482041"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lvl1pPr>
          </a:lstStyle>
          <a:p>
            <a:pPr/>
            <a:r>
              <a:t>表意者が十分な判断能力を有すること</a:t>
            </a:r>
          </a:p>
        </p:txBody>
      </p:sp>
      <p:sp>
        <p:nvSpPr>
          <p:cNvPr id="267" name="Shape 267"/>
          <p:cNvSpPr/>
          <p:nvPr/>
        </p:nvSpPr>
        <p:spPr>
          <a:xfrm>
            <a:off x="570361" y="1990450"/>
            <a:ext cx="1132881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4200"/>
              </a:spcBef>
              <a:defRPr sz="4200"/>
            </a:pPr>
            <a:r>
              <a:t>　</a:t>
            </a:r>
            <a:r>
              <a:rPr sz="2800"/>
              <a:t>「意思能力＝判断能力」が全くない者の契約（法律行為）は無効</a:t>
            </a:r>
          </a:p>
        </p:txBody>
      </p:sp>
      <p:sp>
        <p:nvSpPr>
          <p:cNvPr id="268" name="Shape 268"/>
          <p:cNvSpPr/>
          <p:nvPr/>
        </p:nvSpPr>
        <p:spPr>
          <a:xfrm>
            <a:off x="2719845" y="2740283"/>
            <a:ext cx="956314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chemeClr val="accent5"/>
                </a:solidFill>
              </a:rPr>
              <a:t>遷延的意識障害者，認知症高齢者の日常生活自立度Mの方の行為</a:t>
            </a:r>
          </a:p>
        </p:txBody>
      </p:sp>
      <p:sp>
        <p:nvSpPr>
          <p:cNvPr id="269" name="Shape 269"/>
          <p:cNvSpPr/>
          <p:nvPr/>
        </p:nvSpPr>
        <p:spPr>
          <a:xfrm>
            <a:off x="972527" y="4452356"/>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意思能力の有無は事後的に訴訟で争われる</a:t>
            </a:r>
          </a:p>
        </p:txBody>
      </p:sp>
      <p:sp>
        <p:nvSpPr>
          <p:cNvPr id="270" name="Shape 270"/>
          <p:cNvSpPr/>
          <p:nvPr/>
        </p:nvSpPr>
        <p:spPr>
          <a:xfrm>
            <a:off x="972527" y="5765980"/>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法律関係（取引）の安全の要請</a:t>
            </a:r>
          </a:p>
        </p:txBody>
      </p:sp>
      <p:sp>
        <p:nvSpPr>
          <p:cNvPr id="271" name="Shape 271"/>
          <p:cNvSpPr/>
          <p:nvPr/>
        </p:nvSpPr>
        <p:spPr>
          <a:xfrm>
            <a:off x="972527" y="699070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単独での法律行為の可否についての類型化</a:t>
            </a:r>
          </a:p>
        </p:txBody>
      </p:sp>
      <p:sp>
        <p:nvSpPr>
          <p:cNvPr id="272" name="Shape 272"/>
          <p:cNvSpPr/>
          <p:nvPr/>
        </p:nvSpPr>
        <p:spPr>
          <a:xfrm>
            <a:off x="972527" y="8215427"/>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行為能力制度</a:t>
            </a:r>
          </a:p>
        </p:txBody>
      </p:sp>
      <p:pic>
        <p:nvPicPr>
          <p:cNvPr id="273" name="pasted-image.pdf"/>
          <p:cNvPicPr>
            <a:picLocks noChangeAspect="0"/>
          </p:cNvPicPr>
          <p:nvPr/>
        </p:nvPicPr>
        <p:blipFill>
          <a:blip r:embed="rId2">
            <a:extLst/>
          </a:blip>
          <a:stretch>
            <a:fillRect/>
          </a:stretch>
        </p:blipFill>
        <p:spPr>
          <a:xfrm>
            <a:off x="4014563" y="3223417"/>
            <a:ext cx="486718" cy="1237849"/>
          </a:xfrm>
          <a:prstGeom prst="rect">
            <a:avLst/>
          </a:prstGeom>
          <a:ln w="12700">
            <a:miter lim="400000"/>
          </a:ln>
        </p:spPr>
      </p:pic>
      <p:pic>
        <p:nvPicPr>
          <p:cNvPr id="274" name="pasted-image.pdf"/>
          <p:cNvPicPr>
            <a:picLocks noChangeAspect="0"/>
          </p:cNvPicPr>
          <p:nvPr/>
        </p:nvPicPr>
        <p:blipFill>
          <a:blip r:embed="rId3">
            <a:extLst/>
          </a:blip>
          <a:stretch>
            <a:fillRect/>
          </a:stretch>
        </p:blipFill>
        <p:spPr>
          <a:xfrm>
            <a:off x="4014563" y="4983033"/>
            <a:ext cx="486718" cy="876301"/>
          </a:xfrm>
          <a:prstGeom prst="rect">
            <a:avLst/>
          </a:prstGeom>
          <a:ln w="12700">
            <a:miter lim="400000"/>
          </a:ln>
        </p:spPr>
      </p:pic>
      <p:pic>
        <p:nvPicPr>
          <p:cNvPr id="275" name="pasted-image.pdf"/>
          <p:cNvPicPr>
            <a:picLocks noChangeAspect="0"/>
          </p:cNvPicPr>
          <p:nvPr/>
        </p:nvPicPr>
        <p:blipFill>
          <a:blip r:embed="rId3">
            <a:extLst/>
          </a:blip>
          <a:stretch>
            <a:fillRect/>
          </a:stretch>
        </p:blipFill>
        <p:spPr>
          <a:xfrm>
            <a:off x="4014563" y="6140510"/>
            <a:ext cx="486718" cy="876301"/>
          </a:xfrm>
          <a:prstGeom prst="rect">
            <a:avLst/>
          </a:prstGeom>
          <a:ln w="12700">
            <a:miter lim="400000"/>
          </a:ln>
        </p:spPr>
      </p:pic>
      <p:pic>
        <p:nvPicPr>
          <p:cNvPr id="276" name="pasted-image.pdf"/>
          <p:cNvPicPr>
            <a:picLocks noChangeAspect="0"/>
          </p:cNvPicPr>
          <p:nvPr/>
        </p:nvPicPr>
        <p:blipFill>
          <a:blip r:embed="rId3">
            <a:extLst/>
          </a:blip>
          <a:stretch>
            <a:fillRect/>
          </a:stretch>
        </p:blipFill>
        <p:spPr>
          <a:xfrm>
            <a:off x="2157320" y="7488113"/>
            <a:ext cx="486718" cy="876301"/>
          </a:xfrm>
          <a:prstGeom prst="rect">
            <a:avLst/>
          </a:prstGeom>
          <a:ln w="12700">
            <a:miter lim="400000"/>
          </a:ln>
        </p:spPr>
      </p:pic>
      <p:pic>
        <p:nvPicPr>
          <p:cNvPr id="277" name="pasted-image.pdf"/>
          <p:cNvPicPr>
            <a:picLocks noChangeAspect="0"/>
          </p:cNvPicPr>
          <p:nvPr/>
        </p:nvPicPr>
        <p:blipFill>
          <a:blip r:embed="rId4">
            <a:extLst/>
          </a:blip>
          <a:stretch>
            <a:fillRect/>
          </a:stretch>
        </p:blipFill>
        <p:spPr>
          <a:xfrm>
            <a:off x="3896386" y="7644882"/>
            <a:ext cx="372971" cy="1630760"/>
          </a:xfrm>
          <a:prstGeom prst="rect">
            <a:avLst/>
          </a:prstGeom>
          <a:ln w="12700">
            <a:miter lim="400000"/>
          </a:ln>
        </p:spPr>
      </p:pic>
      <p:sp>
        <p:nvSpPr>
          <p:cNvPr id="278" name="Shape 278"/>
          <p:cNvSpPr/>
          <p:nvPr/>
        </p:nvSpPr>
        <p:spPr>
          <a:xfrm>
            <a:off x="4298008" y="7805292"/>
            <a:ext cx="589087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成年・未成年制度</a:t>
            </a:r>
          </a:p>
        </p:txBody>
      </p:sp>
      <p:sp>
        <p:nvSpPr>
          <p:cNvPr id="279" name="Shape 279"/>
          <p:cNvSpPr/>
          <p:nvPr/>
        </p:nvSpPr>
        <p:spPr>
          <a:xfrm>
            <a:off x="4298008" y="8611611"/>
            <a:ext cx="589087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成年後見制度</a:t>
            </a:r>
          </a:p>
        </p:txBody>
      </p:sp>
      <p:sp>
        <p:nvSpPr>
          <p:cNvPr id="280" name="Shape 280"/>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テキスト188〜191ページ</a:t>
            </a:r>
          </a:p>
        </p:txBody>
      </p:sp>
      <p:sp>
        <p:nvSpPr>
          <p:cNvPr id="281" name="Shape 281"/>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nvSpPr>
        <p:spPr>
          <a:xfrm>
            <a:off x="790982" y="1813004"/>
            <a:ext cx="2247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行為能力</a:t>
            </a:r>
          </a:p>
        </p:txBody>
      </p:sp>
      <p:sp>
        <p:nvSpPr>
          <p:cNvPr id="284" name="Shape 284"/>
          <p:cNvSpPr/>
          <p:nvPr/>
        </p:nvSpPr>
        <p:spPr>
          <a:xfrm>
            <a:off x="1401953" y="2673038"/>
            <a:ext cx="11204725"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sz="2800"/>
              <a:t>単独で有効に法律行為をなし得る地位または資格のことをいう。</a:t>
            </a:r>
            <a:endParaRPr sz="2800"/>
          </a:p>
          <a:p>
            <a:pPr algn="l">
              <a:defRPr sz="2400"/>
            </a:pPr>
            <a:r>
              <a:rPr sz="2800"/>
              <a:t>行為能力が制限される者のことを制限行為能力者という。</a:t>
            </a:r>
          </a:p>
        </p:txBody>
      </p:sp>
      <p:sp>
        <p:nvSpPr>
          <p:cNvPr id="285" name="Shape 285"/>
          <p:cNvSpPr/>
          <p:nvPr/>
        </p:nvSpPr>
        <p:spPr>
          <a:xfrm>
            <a:off x="792610" y="4249947"/>
            <a:ext cx="3848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制限行為能力者</a:t>
            </a:r>
          </a:p>
        </p:txBody>
      </p:sp>
      <p:sp>
        <p:nvSpPr>
          <p:cNvPr id="286" name="Shape 286"/>
          <p:cNvSpPr/>
          <p:nvPr/>
        </p:nvSpPr>
        <p:spPr>
          <a:xfrm>
            <a:off x="1119609" y="5063762"/>
            <a:ext cx="10765582" cy="10229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未成年者，成年被後見人，被保佐人，同意権付与の審判を受けた被補助人</a:t>
            </a:r>
          </a:p>
        </p:txBody>
      </p:sp>
      <p:sp>
        <p:nvSpPr>
          <p:cNvPr id="287" name="Shape 287"/>
          <p:cNvSpPr/>
          <p:nvPr/>
        </p:nvSpPr>
        <p:spPr>
          <a:xfrm>
            <a:off x="838679" y="6686889"/>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制限行為能力者の行為</a:t>
            </a:r>
          </a:p>
        </p:txBody>
      </p:sp>
      <p:sp>
        <p:nvSpPr>
          <p:cNvPr id="288" name="Shape 288"/>
          <p:cNvSpPr/>
          <p:nvPr/>
        </p:nvSpPr>
        <p:spPr>
          <a:xfrm>
            <a:off x="1119609" y="748682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一応有効だが，取消事由の瑕疵を帯びる。</a:t>
            </a:r>
          </a:p>
        </p:txBody>
      </p:sp>
      <p:sp>
        <p:nvSpPr>
          <p:cNvPr id="289" name="Shape 289"/>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テキスト188〜191ページ</a:t>
            </a:r>
          </a:p>
        </p:txBody>
      </p:sp>
      <p:sp>
        <p:nvSpPr>
          <p:cNvPr id="290" name="Shape 290"/>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nvSpPr>
        <p:spPr>
          <a:xfrm>
            <a:off x="836554" y="1317828"/>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制限行為能力者の行為</a:t>
            </a:r>
          </a:p>
        </p:txBody>
      </p:sp>
      <p:grpSp>
        <p:nvGrpSpPr>
          <p:cNvPr id="295" name="Group 295"/>
          <p:cNvGrpSpPr/>
          <p:nvPr/>
        </p:nvGrpSpPr>
        <p:grpSpPr>
          <a:xfrm>
            <a:off x="1191876" y="2400372"/>
            <a:ext cx="11534475" cy="2314317"/>
            <a:chOff x="0" y="0"/>
            <a:chExt cx="11534473" cy="2314315"/>
          </a:xfrm>
        </p:grpSpPr>
        <p:sp>
          <p:nvSpPr>
            <p:cNvPr id="293" name="Shape 293"/>
            <p:cNvSpPr/>
            <p:nvPr/>
          </p:nvSpPr>
          <p:spPr>
            <a:xfrm>
              <a:off x="0" y="0"/>
              <a:ext cx="10765581"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一応有効だが，</a:t>
              </a:r>
              <a:r>
                <a:rPr sz="2800">
                  <a:solidFill>
                    <a:schemeClr val="accent5">
                      <a:lumOff val="10161"/>
                    </a:schemeClr>
                  </a:solidFill>
                </a:rPr>
                <a:t>取消事由の瑕疵</a:t>
              </a:r>
              <a:r>
                <a:rPr sz="2800"/>
                <a:t>を帯びる。</a:t>
              </a:r>
            </a:p>
          </p:txBody>
        </p:sp>
        <p:sp>
          <p:nvSpPr>
            <p:cNvPr id="294" name="Shape 294"/>
            <p:cNvSpPr/>
            <p:nvPr/>
          </p:nvSpPr>
          <p:spPr>
            <a:xfrm>
              <a:off x="768892" y="536315"/>
              <a:ext cx="10765582" cy="177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制限行為能力者の契約，法律行為が必ずしも本人に不利とは限らないので，その契約や法律行為を常に無効とするまでの必要はない。</a:t>
              </a:r>
            </a:p>
            <a:p>
              <a:pPr algn="l">
                <a:defRPr sz="2400"/>
              </a:pPr>
              <a:r>
                <a:t>　しかし，本人に不利である場合には，その契約や法律行為の効力を取り消せる（意思表示により無効に追い込む）ものとして本人の保護を図る。</a:t>
              </a:r>
            </a:p>
          </p:txBody>
        </p:sp>
      </p:grpSp>
      <p:grpSp>
        <p:nvGrpSpPr>
          <p:cNvPr id="298" name="Group 298"/>
          <p:cNvGrpSpPr/>
          <p:nvPr/>
        </p:nvGrpSpPr>
        <p:grpSpPr>
          <a:xfrm>
            <a:off x="1322809" y="5162232"/>
            <a:ext cx="11272609" cy="924614"/>
            <a:chOff x="0" y="0"/>
            <a:chExt cx="11272607" cy="924612"/>
          </a:xfrm>
        </p:grpSpPr>
        <p:sp>
          <p:nvSpPr>
            <p:cNvPr id="296" name="Shape 296"/>
            <p:cNvSpPr/>
            <p:nvPr/>
          </p:nvSpPr>
          <p:spPr>
            <a:xfrm>
              <a:off x="0" y="0"/>
              <a:ext cx="10765581"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取消ができる者＝取消権者</a:t>
              </a:r>
            </a:p>
          </p:txBody>
        </p:sp>
        <p:sp>
          <p:nvSpPr>
            <p:cNvPr id="297" name="Shape 297"/>
            <p:cNvSpPr/>
            <p:nvPr/>
          </p:nvSpPr>
          <p:spPr>
            <a:xfrm>
              <a:off x="817585" y="518212"/>
              <a:ext cx="1045502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制限行為能力者本人，その代理人，承継人（権利関係を引き継いだ者）</a:t>
              </a:r>
            </a:p>
          </p:txBody>
        </p:sp>
      </p:grpSp>
      <p:grpSp>
        <p:nvGrpSpPr>
          <p:cNvPr id="302" name="Group 302"/>
          <p:cNvGrpSpPr/>
          <p:nvPr/>
        </p:nvGrpSpPr>
        <p:grpSpPr>
          <a:xfrm>
            <a:off x="1263542" y="6675959"/>
            <a:ext cx="11145609" cy="1419161"/>
            <a:chOff x="0" y="0"/>
            <a:chExt cx="11145607" cy="1419160"/>
          </a:xfrm>
        </p:grpSpPr>
        <p:sp>
          <p:nvSpPr>
            <p:cNvPr id="299" name="Shape 299"/>
            <p:cNvSpPr/>
            <p:nvPr/>
          </p:nvSpPr>
          <p:spPr>
            <a:xfrm>
              <a:off x="0" y="0"/>
              <a:ext cx="10765581"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取消の効果</a:t>
              </a:r>
            </a:p>
          </p:txBody>
        </p:sp>
        <p:sp>
          <p:nvSpPr>
            <p:cNvPr id="300" name="Shape 300"/>
            <p:cNvSpPr/>
            <p:nvPr/>
          </p:nvSpPr>
          <p:spPr>
            <a:xfrm>
              <a:off x="690585" y="509848"/>
              <a:ext cx="1045502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当該契約（法律行為）の遡及的消滅（民法121条本文）</a:t>
              </a:r>
            </a:p>
          </p:txBody>
        </p:sp>
        <p:sp>
          <p:nvSpPr>
            <p:cNvPr id="301" name="Shape 301"/>
            <p:cNvSpPr/>
            <p:nvPr/>
          </p:nvSpPr>
          <p:spPr>
            <a:xfrm>
              <a:off x="690585" y="961960"/>
              <a:ext cx="1045502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不当利得の成立（返還義務の範囲は現存利益に制限。民法121条但書）</a:t>
              </a:r>
            </a:p>
          </p:txBody>
        </p:sp>
      </p:grpSp>
      <p:sp>
        <p:nvSpPr>
          <p:cNvPr id="303" name="Shape 303"/>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テキスト188〜191ページ</a:t>
            </a:r>
          </a:p>
        </p:txBody>
      </p:sp>
      <p:sp>
        <p:nvSpPr>
          <p:cNvPr id="304" name="Shape 304"/>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nvSpPr>
        <p:spPr>
          <a:xfrm>
            <a:off x="836554" y="1317828"/>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制限行為能力者の行為</a:t>
            </a:r>
          </a:p>
        </p:txBody>
      </p:sp>
      <p:sp>
        <p:nvSpPr>
          <p:cNvPr id="307" name="Shape 307"/>
          <p:cNvSpPr/>
          <p:nvPr/>
        </p:nvSpPr>
        <p:spPr>
          <a:xfrm>
            <a:off x="1121717" y="225880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一応有効だが，</a:t>
            </a:r>
            <a:r>
              <a:rPr sz="2800">
                <a:solidFill>
                  <a:schemeClr val="accent5">
                    <a:lumOff val="10161"/>
                  </a:schemeClr>
                </a:solidFill>
              </a:rPr>
              <a:t>取消事由の瑕疵</a:t>
            </a:r>
            <a:r>
              <a:rPr sz="2800"/>
              <a:t>を帯びる。</a:t>
            </a:r>
          </a:p>
        </p:txBody>
      </p:sp>
      <p:sp>
        <p:nvSpPr>
          <p:cNvPr id="308" name="Shape 308"/>
          <p:cNvSpPr/>
          <p:nvPr/>
        </p:nvSpPr>
        <p:spPr>
          <a:xfrm>
            <a:off x="1890610" y="2795119"/>
            <a:ext cx="10765582"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制限行為能力者の契約，法律行為が必ずしも本人に不利とは限らないので，その契約や法律行為を常に無効とするまでの必要はない。</a:t>
            </a:r>
          </a:p>
          <a:p>
            <a:pPr algn="l">
              <a:defRPr sz="2400"/>
            </a:pPr>
            <a:r>
              <a:t>　しかし，本人に不利である場合には，その契約や法律行為の効力を取り消せる（意思表示により無効に追い込む）ものとして本人の保護を図る。</a:t>
            </a:r>
          </a:p>
        </p:txBody>
      </p:sp>
      <p:sp>
        <p:nvSpPr>
          <p:cNvPr id="309" name="Shape 309"/>
          <p:cNvSpPr/>
          <p:nvPr/>
        </p:nvSpPr>
        <p:spPr>
          <a:xfrm>
            <a:off x="805818" y="4954272"/>
            <a:ext cx="91821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取引の安全（法律関係の安定）の要請</a:t>
            </a:r>
          </a:p>
        </p:txBody>
      </p:sp>
      <p:pic>
        <p:nvPicPr>
          <p:cNvPr id="310" name="pasted-image.pdf"/>
          <p:cNvPicPr>
            <a:picLocks noChangeAspect="0"/>
          </p:cNvPicPr>
          <p:nvPr/>
        </p:nvPicPr>
        <p:blipFill>
          <a:blip r:embed="rId2">
            <a:extLst/>
          </a:blip>
          <a:stretch>
            <a:fillRect/>
          </a:stretch>
        </p:blipFill>
        <p:spPr>
          <a:xfrm>
            <a:off x="1079383" y="2305494"/>
            <a:ext cx="113053" cy="2757250"/>
          </a:xfrm>
          <a:prstGeom prst="rect">
            <a:avLst/>
          </a:prstGeom>
          <a:ln w="12700">
            <a:miter lim="400000"/>
          </a:ln>
        </p:spPr>
      </p:pic>
      <p:sp>
        <p:nvSpPr>
          <p:cNvPr id="311" name="Shape 311"/>
          <p:cNvSpPr/>
          <p:nvPr/>
        </p:nvSpPr>
        <p:spPr>
          <a:xfrm>
            <a:off x="1119609" y="5961194"/>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追認制度（民法122条〜125条）</a:t>
            </a:r>
          </a:p>
        </p:txBody>
      </p:sp>
      <p:sp>
        <p:nvSpPr>
          <p:cNvPr id="312" name="Shape 312"/>
          <p:cNvSpPr/>
          <p:nvPr/>
        </p:nvSpPr>
        <p:spPr>
          <a:xfrm>
            <a:off x="1119609" y="6532427"/>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取消権の消滅時効（５年）及び除斥期間（20年）（民法126条）</a:t>
            </a:r>
          </a:p>
        </p:txBody>
      </p:sp>
      <p:sp>
        <p:nvSpPr>
          <p:cNvPr id="313" name="Shape 313"/>
          <p:cNvSpPr/>
          <p:nvPr/>
        </p:nvSpPr>
        <p:spPr>
          <a:xfrm>
            <a:off x="1119609" y="7103660"/>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相手方の催告権（民法20条）</a:t>
            </a:r>
          </a:p>
        </p:txBody>
      </p:sp>
      <p:sp>
        <p:nvSpPr>
          <p:cNvPr id="314" name="Shape 314"/>
          <p:cNvSpPr/>
          <p:nvPr/>
        </p:nvSpPr>
        <p:spPr>
          <a:xfrm>
            <a:off x="1119609" y="7674895"/>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2800"/>
              <a:t>制限行為能力者の詐術の場合（民法21条）</a:t>
            </a:r>
          </a:p>
        </p:txBody>
      </p:sp>
      <p:sp>
        <p:nvSpPr>
          <p:cNvPr id="315" name="Shape 315"/>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テキスト191〜197ページ</a:t>
            </a:r>
          </a:p>
        </p:txBody>
      </p:sp>
      <p:sp>
        <p:nvSpPr>
          <p:cNvPr id="316" name="Shape 31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テキスト186〜190ページ</a:t>
            </a:r>
          </a:p>
        </p:txBody>
      </p:sp>
      <p:sp>
        <p:nvSpPr>
          <p:cNvPr id="319" name="Shape 319"/>
          <p:cNvSpPr/>
          <p:nvPr/>
        </p:nvSpPr>
        <p:spPr>
          <a:xfrm>
            <a:off x="1227215" y="1720502"/>
            <a:ext cx="9182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効果意思が表意者の真意に基づくこと</a:t>
            </a:r>
          </a:p>
        </p:txBody>
      </p:sp>
      <p:sp>
        <p:nvSpPr>
          <p:cNvPr id="320" name="Shape 320"/>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grpSp>
        <p:nvGrpSpPr>
          <p:cNvPr id="324" name="Group 324"/>
          <p:cNvGrpSpPr/>
          <p:nvPr/>
        </p:nvGrpSpPr>
        <p:grpSpPr>
          <a:xfrm>
            <a:off x="980375" y="2977828"/>
            <a:ext cx="11044050" cy="1497244"/>
            <a:chOff x="0" y="0"/>
            <a:chExt cx="11044048" cy="1497243"/>
          </a:xfrm>
        </p:grpSpPr>
        <p:sp>
          <p:nvSpPr>
            <p:cNvPr id="321" name="Shape 321"/>
            <p:cNvSpPr/>
            <p:nvPr/>
          </p:nvSpPr>
          <p:spPr>
            <a:xfrm>
              <a:off x="0" y="0"/>
              <a:ext cx="796523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3200"/>
                <a:t>心裡留保（民法93条）</a:t>
              </a:r>
            </a:p>
          </p:txBody>
        </p:sp>
        <p:sp>
          <p:nvSpPr>
            <p:cNvPr id="322" name="Shape 322"/>
            <p:cNvSpPr/>
            <p:nvPr/>
          </p:nvSpPr>
          <p:spPr>
            <a:xfrm>
              <a:off x="761573" y="618657"/>
              <a:ext cx="10282476"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表意者が真意でないことを知りながら意思表示をすること</a:t>
              </a:r>
            </a:p>
          </p:txBody>
        </p:sp>
        <p:sp>
          <p:nvSpPr>
            <p:cNvPr id="323" name="Shape 323"/>
            <p:cNvSpPr/>
            <p:nvPr/>
          </p:nvSpPr>
          <p:spPr>
            <a:xfrm>
              <a:off x="761573" y="1090843"/>
              <a:ext cx="102824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原則有効だが，相手方が悪意ないし過失があるときは無効</a:t>
              </a:r>
            </a:p>
          </p:txBody>
        </p:sp>
      </p:grpSp>
      <p:grpSp>
        <p:nvGrpSpPr>
          <p:cNvPr id="328" name="Group 328"/>
          <p:cNvGrpSpPr/>
          <p:nvPr/>
        </p:nvGrpSpPr>
        <p:grpSpPr>
          <a:xfrm>
            <a:off x="980375" y="4752414"/>
            <a:ext cx="11044050" cy="1435694"/>
            <a:chOff x="0" y="0"/>
            <a:chExt cx="11044048" cy="1435692"/>
          </a:xfrm>
        </p:grpSpPr>
        <p:sp>
          <p:nvSpPr>
            <p:cNvPr id="325" name="Shape 325"/>
            <p:cNvSpPr/>
            <p:nvPr/>
          </p:nvSpPr>
          <p:spPr>
            <a:xfrm>
              <a:off x="0" y="0"/>
              <a:ext cx="796523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3200"/>
                <a:t>虚偽表示（民法94条</a:t>
              </a:r>
              <a:r>
                <a:t>）</a:t>
              </a:r>
            </a:p>
          </p:txBody>
        </p:sp>
        <p:sp>
          <p:nvSpPr>
            <p:cNvPr id="326" name="Shape 326"/>
            <p:cNvSpPr/>
            <p:nvPr/>
          </p:nvSpPr>
          <p:spPr>
            <a:xfrm>
              <a:off x="761573" y="566421"/>
              <a:ext cx="102824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相手方と通じてなした虚偽の意思表示</a:t>
              </a:r>
            </a:p>
          </p:txBody>
        </p:sp>
        <p:sp>
          <p:nvSpPr>
            <p:cNvPr id="327" name="Shape 327"/>
            <p:cNvSpPr/>
            <p:nvPr/>
          </p:nvSpPr>
          <p:spPr>
            <a:xfrm>
              <a:off x="761573" y="1029292"/>
              <a:ext cx="102824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原則として無効。但し，善意の第三者には無効を主張できない。</a:t>
              </a:r>
            </a:p>
          </p:txBody>
        </p:sp>
      </p:grpSp>
      <p:grpSp>
        <p:nvGrpSpPr>
          <p:cNvPr id="332" name="Group 332"/>
          <p:cNvGrpSpPr/>
          <p:nvPr/>
        </p:nvGrpSpPr>
        <p:grpSpPr>
          <a:xfrm>
            <a:off x="1043875" y="6465451"/>
            <a:ext cx="10917050" cy="2307812"/>
            <a:chOff x="0" y="0"/>
            <a:chExt cx="10917048" cy="2307810"/>
          </a:xfrm>
        </p:grpSpPr>
        <p:sp>
          <p:nvSpPr>
            <p:cNvPr id="329" name="Shape 329"/>
            <p:cNvSpPr/>
            <p:nvPr/>
          </p:nvSpPr>
          <p:spPr>
            <a:xfrm>
              <a:off x="0" y="0"/>
              <a:ext cx="796523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3200"/>
                <a:t>錯誤（民法95条</a:t>
              </a:r>
              <a:r>
                <a:t>）</a:t>
              </a:r>
            </a:p>
          </p:txBody>
        </p:sp>
        <p:sp>
          <p:nvSpPr>
            <p:cNvPr id="330" name="Shape 330"/>
            <p:cNvSpPr/>
            <p:nvPr/>
          </p:nvSpPr>
          <p:spPr>
            <a:xfrm>
              <a:off x="634573" y="565625"/>
              <a:ext cx="1028247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表示に対応する意思が欠けており，かつ，そのことを表意者が認識して</a:t>
              </a:r>
            </a:p>
            <a:p>
              <a:pPr algn="l">
                <a:defRPr sz="2400"/>
              </a:pPr>
              <a:r>
                <a:t>いない場合。</a:t>
              </a:r>
            </a:p>
          </p:txBody>
        </p:sp>
        <p:sp>
          <p:nvSpPr>
            <p:cNvPr id="331" name="Shape 331"/>
            <p:cNvSpPr/>
            <p:nvPr/>
          </p:nvSpPr>
          <p:spPr>
            <a:xfrm>
              <a:off x="634573" y="1444210"/>
              <a:ext cx="1028247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意思表示は原則無効だが，表意者に重過失があるときは無効の主張が制限される。</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テキスト186〜190ページ</a:t>
            </a:r>
          </a:p>
        </p:txBody>
      </p:sp>
      <p:sp>
        <p:nvSpPr>
          <p:cNvPr id="335" name="Shape 335"/>
          <p:cNvSpPr/>
          <p:nvPr/>
        </p:nvSpPr>
        <p:spPr>
          <a:xfrm>
            <a:off x="1227215" y="1720502"/>
            <a:ext cx="9182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効果意思が表意者の真意に基づくこと</a:t>
            </a:r>
          </a:p>
        </p:txBody>
      </p:sp>
      <p:sp>
        <p:nvSpPr>
          <p:cNvPr id="336" name="Shape 33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
        <p:nvSpPr>
          <p:cNvPr id="337" name="Shape 337"/>
          <p:cNvSpPr/>
          <p:nvPr/>
        </p:nvSpPr>
        <p:spPr>
          <a:xfrm>
            <a:off x="980375" y="2977828"/>
            <a:ext cx="7965234" cy="57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sz="3200"/>
              <a:t>詐欺（民法96条）</a:t>
            </a:r>
          </a:p>
        </p:txBody>
      </p:sp>
      <p:sp>
        <p:nvSpPr>
          <p:cNvPr id="338" name="Shape 338"/>
          <p:cNvSpPr/>
          <p:nvPr/>
        </p:nvSpPr>
        <p:spPr>
          <a:xfrm>
            <a:off x="1741949" y="3596485"/>
            <a:ext cx="10282476"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人を欺き錯誤に陥れること</a:t>
            </a:r>
          </a:p>
        </p:txBody>
      </p:sp>
      <p:sp>
        <p:nvSpPr>
          <p:cNvPr id="339" name="Shape 339"/>
          <p:cNvSpPr/>
          <p:nvPr/>
        </p:nvSpPr>
        <p:spPr>
          <a:xfrm>
            <a:off x="1741949" y="4068671"/>
            <a:ext cx="102824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必ずしも無効とする必要はなく，表意者の意思で後から取り消しうる。</a:t>
            </a:r>
          </a:p>
        </p:txBody>
      </p:sp>
      <p:grpSp>
        <p:nvGrpSpPr>
          <p:cNvPr id="342" name="Group 342"/>
          <p:cNvGrpSpPr/>
          <p:nvPr/>
        </p:nvGrpSpPr>
        <p:grpSpPr>
          <a:xfrm>
            <a:off x="980375" y="4752414"/>
            <a:ext cx="11044050" cy="972823"/>
            <a:chOff x="0" y="0"/>
            <a:chExt cx="11044048" cy="972821"/>
          </a:xfrm>
        </p:grpSpPr>
        <p:sp>
          <p:nvSpPr>
            <p:cNvPr id="340" name="Shape 340"/>
            <p:cNvSpPr/>
            <p:nvPr/>
          </p:nvSpPr>
          <p:spPr>
            <a:xfrm>
              <a:off x="0" y="0"/>
              <a:ext cx="796523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3200"/>
                <a:t>強迫（民法96条</a:t>
              </a:r>
              <a:r>
                <a:t>）</a:t>
              </a:r>
            </a:p>
          </p:txBody>
        </p:sp>
        <p:sp>
          <p:nvSpPr>
            <p:cNvPr id="341" name="Shape 341"/>
            <p:cNvSpPr/>
            <p:nvPr/>
          </p:nvSpPr>
          <p:spPr>
            <a:xfrm>
              <a:off x="761573" y="566421"/>
              <a:ext cx="102824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他人に害意を示し，恐怖の念を生じさせること</a:t>
              </a:r>
            </a:p>
          </p:txBody>
        </p:sp>
      </p:grpSp>
      <p:sp>
        <p:nvSpPr>
          <p:cNvPr id="343" name="Shape 343"/>
          <p:cNvSpPr/>
          <p:nvPr/>
        </p:nvSpPr>
        <p:spPr>
          <a:xfrm>
            <a:off x="1741949" y="5781841"/>
            <a:ext cx="10282475"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必ずしも無効とする必要はなく，表意者の意思で後から取り消しうる。</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50" name="Group 350"/>
          <p:cNvGrpSpPr/>
          <p:nvPr/>
        </p:nvGrpSpPr>
        <p:grpSpPr>
          <a:xfrm>
            <a:off x="800241" y="1673063"/>
            <a:ext cx="11969136" cy="2860573"/>
            <a:chOff x="0" y="0"/>
            <a:chExt cx="11969135" cy="2860571"/>
          </a:xfrm>
        </p:grpSpPr>
        <p:sp>
          <p:nvSpPr>
            <p:cNvPr id="345" name="Shape 345"/>
            <p:cNvSpPr/>
            <p:nvPr/>
          </p:nvSpPr>
          <p:spPr>
            <a:xfrm>
              <a:off x="-1" y="-1"/>
              <a:ext cx="70485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a:r>
                <a:t>意思表示の合致が生じること</a:t>
              </a:r>
            </a:p>
          </p:txBody>
        </p:sp>
        <p:sp>
          <p:nvSpPr>
            <p:cNvPr id="346" name="Shape 346"/>
            <p:cNvSpPr/>
            <p:nvPr/>
          </p:nvSpPr>
          <p:spPr>
            <a:xfrm>
              <a:off x="319367" y="777395"/>
              <a:ext cx="10765582"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隔地者間の意思表示における到達主義の原則（民法97条）</a:t>
              </a:r>
            </a:p>
          </p:txBody>
        </p:sp>
        <p:pic>
          <p:nvPicPr>
            <p:cNvPr id="347" name="pasted-image.pdf"/>
            <p:cNvPicPr>
              <a:picLocks noChangeAspect="0"/>
            </p:cNvPicPr>
            <p:nvPr/>
          </p:nvPicPr>
          <p:blipFill>
            <a:blip r:embed="rId2">
              <a:extLst/>
            </a:blip>
            <a:stretch>
              <a:fillRect/>
            </a:stretch>
          </p:blipFill>
          <p:spPr>
            <a:xfrm>
              <a:off x="1363349" y="1816956"/>
              <a:ext cx="228276" cy="635001"/>
            </a:xfrm>
            <a:prstGeom prst="rect">
              <a:avLst/>
            </a:prstGeom>
            <a:ln w="12700" cap="flat">
              <a:noFill/>
              <a:miter lim="400000"/>
            </a:ln>
            <a:effectLst/>
          </p:spPr>
        </p:pic>
        <p:sp>
          <p:nvSpPr>
            <p:cNvPr id="348" name="Shape 348"/>
            <p:cNvSpPr/>
            <p:nvPr/>
          </p:nvSpPr>
          <p:spPr>
            <a:xfrm>
              <a:off x="319367" y="2371035"/>
              <a:ext cx="10765582"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内容証明郵便・配達証明制度</a:t>
              </a:r>
            </a:p>
          </p:txBody>
        </p:sp>
        <p:sp>
          <p:nvSpPr>
            <p:cNvPr id="349" name="Shape 349"/>
            <p:cNvSpPr/>
            <p:nvPr/>
          </p:nvSpPr>
          <p:spPr>
            <a:xfrm>
              <a:off x="319367" y="1354326"/>
              <a:ext cx="1164976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隔地者間の契約承諾につき発信主義の採用（民法526条1項）</a:t>
              </a:r>
            </a:p>
          </p:txBody>
        </p:sp>
      </p:grpSp>
      <p:sp>
        <p:nvSpPr>
          <p:cNvPr id="351" name="Shape 351"/>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テキスト186〜187ページ</a:t>
            </a:r>
          </a:p>
        </p:txBody>
      </p:sp>
      <p:sp>
        <p:nvSpPr>
          <p:cNvPr id="352" name="Shape 352"/>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grpSp>
        <p:nvGrpSpPr>
          <p:cNvPr id="360" name="Group 360"/>
          <p:cNvGrpSpPr/>
          <p:nvPr/>
        </p:nvGrpSpPr>
        <p:grpSpPr>
          <a:xfrm>
            <a:off x="787541" y="5063066"/>
            <a:ext cx="9182101" cy="3458109"/>
            <a:chOff x="0" y="0"/>
            <a:chExt cx="9182100" cy="3458107"/>
          </a:xfrm>
        </p:grpSpPr>
        <p:sp>
          <p:nvSpPr>
            <p:cNvPr id="353" name="Shape 353"/>
            <p:cNvSpPr/>
            <p:nvPr/>
          </p:nvSpPr>
          <p:spPr>
            <a:xfrm>
              <a:off x="-1" y="-1"/>
              <a:ext cx="9182101"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a:r>
                <a:t>公序良俗に反しないこと（民法90条）</a:t>
              </a:r>
            </a:p>
          </p:txBody>
        </p:sp>
        <p:sp>
          <p:nvSpPr>
            <p:cNvPr id="354" name="Shape 354"/>
            <p:cNvSpPr/>
            <p:nvPr/>
          </p:nvSpPr>
          <p:spPr>
            <a:xfrm>
              <a:off x="349001" y="743920"/>
              <a:ext cx="4963997"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暴利行為</a:t>
              </a:r>
            </a:p>
          </p:txBody>
        </p:sp>
        <p:sp>
          <p:nvSpPr>
            <p:cNvPr id="355" name="Shape 355"/>
            <p:cNvSpPr/>
            <p:nvPr/>
          </p:nvSpPr>
          <p:spPr>
            <a:xfrm>
              <a:off x="349001" y="1243042"/>
              <a:ext cx="5109385"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営業事由の原則の過度の制限</a:t>
              </a:r>
            </a:p>
          </p:txBody>
        </p:sp>
        <p:sp>
          <p:nvSpPr>
            <p:cNvPr id="356" name="Shape 356"/>
            <p:cNvSpPr/>
            <p:nvPr/>
          </p:nvSpPr>
          <p:spPr>
            <a:xfrm>
              <a:off x="349001" y="1792254"/>
              <a:ext cx="4963997"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射幸行為（賭博など）</a:t>
              </a:r>
            </a:p>
          </p:txBody>
        </p:sp>
        <p:sp>
          <p:nvSpPr>
            <p:cNvPr id="357" name="Shape 357"/>
            <p:cNvSpPr/>
            <p:nvPr/>
          </p:nvSpPr>
          <p:spPr>
            <a:xfrm>
              <a:off x="349001" y="2302944"/>
              <a:ext cx="4608331"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妾契約</a:t>
              </a:r>
            </a:p>
          </p:txBody>
        </p:sp>
        <p:sp>
          <p:nvSpPr>
            <p:cNvPr id="358" name="Shape 358"/>
            <p:cNvSpPr/>
            <p:nvPr/>
          </p:nvSpPr>
          <p:spPr>
            <a:xfrm>
              <a:off x="349001" y="2822317"/>
              <a:ext cx="4963997"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t>芸娼妓契約</a:t>
              </a:r>
            </a:p>
          </p:txBody>
        </p:sp>
        <p:pic>
          <p:nvPicPr>
            <p:cNvPr id="359" name="pasted-image.pdf"/>
            <p:cNvPicPr>
              <a:picLocks noChangeAspect="1"/>
            </p:cNvPicPr>
            <p:nvPr/>
          </p:nvPicPr>
          <p:blipFill>
            <a:blip r:embed="rId3">
              <a:extLst/>
            </a:blip>
            <a:stretch>
              <a:fillRect/>
            </a:stretch>
          </p:blipFill>
          <p:spPr>
            <a:xfrm>
              <a:off x="5665559" y="826958"/>
              <a:ext cx="444452" cy="2631150"/>
            </a:xfrm>
            <a:prstGeom prst="rect">
              <a:avLst/>
            </a:prstGeom>
            <a:ln w="12700" cap="flat">
              <a:noFill/>
              <a:miter lim="400000"/>
            </a:ln>
            <a:effectLst/>
          </p:spPr>
        </p:pic>
      </p:grpSp>
      <p:sp>
        <p:nvSpPr>
          <p:cNvPr id="361" name="Shape 361"/>
          <p:cNvSpPr/>
          <p:nvPr/>
        </p:nvSpPr>
        <p:spPr>
          <a:xfrm>
            <a:off x="7049558" y="6265333"/>
            <a:ext cx="5543551" cy="162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　正義の観点からその有効性を</a:t>
            </a:r>
          </a:p>
          <a:p>
            <a:pPr algn="l">
              <a:defRPr sz="3000"/>
            </a:pPr>
            <a:r>
              <a:t>認めることはできず，表意者の</a:t>
            </a:r>
          </a:p>
          <a:p>
            <a:pPr algn="l">
              <a:defRPr sz="3000"/>
            </a:pPr>
            <a:r>
              <a:t>意向に関わらずその効力は無効</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nvSpPr>
        <p:spPr>
          <a:xfrm>
            <a:off x="543057" y="1298138"/>
            <a:ext cx="113157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いったん成立した契約の事後的理由による消滅</a:t>
            </a:r>
          </a:p>
        </p:txBody>
      </p:sp>
      <p:sp>
        <p:nvSpPr>
          <p:cNvPr id="364" name="Shape 364"/>
          <p:cNvSpPr/>
          <p:nvPr/>
        </p:nvSpPr>
        <p:spPr>
          <a:xfrm>
            <a:off x="1298298" y="2229294"/>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defRPr sz="4200"/>
            </a:pPr>
            <a:r>
              <a:rPr sz="3600"/>
              <a:t>契約の解除</a:t>
            </a:r>
          </a:p>
        </p:txBody>
      </p:sp>
      <p:sp>
        <p:nvSpPr>
          <p:cNvPr id="365" name="Shape 365"/>
          <p:cNvSpPr/>
          <p:nvPr/>
        </p:nvSpPr>
        <p:spPr>
          <a:xfrm>
            <a:off x="1495022" y="2799335"/>
            <a:ext cx="11057515"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当事者間に有効に締結した契約関係を一方当事者の意思表示によって終了させること。解除ができる場合としては当事者の契約によって解除権を留保した場合と本日の規定によって解除権が発生する場合がある。</a:t>
            </a:r>
          </a:p>
          <a:p>
            <a:pPr algn="l">
              <a:defRPr sz="2400"/>
            </a:pPr>
            <a:r>
              <a:t>　契約が解除されると，その契約は遡及的に効力を失い，清算の問題を生じる。</a:t>
            </a:r>
          </a:p>
        </p:txBody>
      </p:sp>
      <p:sp>
        <p:nvSpPr>
          <p:cNvPr id="366" name="Shape 366"/>
          <p:cNvSpPr/>
          <p:nvPr/>
        </p:nvSpPr>
        <p:spPr>
          <a:xfrm>
            <a:off x="1298298" y="4990078"/>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defRPr sz="4200"/>
            </a:pPr>
            <a:r>
              <a:rPr sz="3600"/>
              <a:t>契約の解約</a:t>
            </a:r>
          </a:p>
        </p:txBody>
      </p:sp>
      <p:sp>
        <p:nvSpPr>
          <p:cNvPr id="367" name="Shape 367"/>
          <p:cNvSpPr/>
          <p:nvPr/>
        </p:nvSpPr>
        <p:spPr>
          <a:xfrm>
            <a:off x="1495022" y="5552895"/>
            <a:ext cx="11057515"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当事者間に有効に締結した継続的な契約関係を一方当事者の意思表示によって終了させること。契約が遡及的に消滅する効果はなく，解約された契約は将来に向かってのみ効力を失う。</a:t>
            </a:r>
          </a:p>
        </p:txBody>
      </p:sp>
      <p:sp>
        <p:nvSpPr>
          <p:cNvPr id="368" name="Shape 368"/>
          <p:cNvSpPr/>
          <p:nvPr/>
        </p:nvSpPr>
        <p:spPr>
          <a:xfrm>
            <a:off x="1298298" y="7149907"/>
            <a:ext cx="1076558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defRPr sz="4200"/>
            </a:pPr>
            <a:r>
              <a:rPr sz="3600"/>
              <a:t>契約の合意解除</a:t>
            </a:r>
          </a:p>
        </p:txBody>
      </p:sp>
      <p:sp>
        <p:nvSpPr>
          <p:cNvPr id="369" name="Shape 369"/>
          <p:cNvSpPr/>
          <p:nvPr/>
        </p:nvSpPr>
        <p:spPr>
          <a:xfrm>
            <a:off x="1495022" y="7750862"/>
            <a:ext cx="110575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契約当事者の合意により当該契約の効力を失わせる新たな契約。新たな契約であるから，解除権がない場合でも成立させることができる。</a:t>
            </a:r>
          </a:p>
        </p:txBody>
      </p:sp>
      <p:sp>
        <p:nvSpPr>
          <p:cNvPr id="370" name="Shape 370"/>
          <p:cNvSpPr/>
          <p:nvPr/>
        </p:nvSpPr>
        <p:spPr>
          <a:xfrm>
            <a:off x="9745696"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テキスト186ページ</a:t>
            </a:r>
          </a:p>
        </p:txBody>
      </p:sp>
      <p:sp>
        <p:nvSpPr>
          <p:cNvPr id="371" name="Shape 371"/>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
        <p:nvSpPr>
          <p:cNvPr id="126" name="Shape 126"/>
          <p:cNvSpPr/>
          <p:nvPr/>
        </p:nvSpPr>
        <p:spPr>
          <a:xfrm>
            <a:off x="1527582" y="1271137"/>
            <a:ext cx="11811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民法</a:t>
            </a:r>
          </a:p>
        </p:txBody>
      </p:sp>
      <p:sp>
        <p:nvSpPr>
          <p:cNvPr id="127" name="Shape 127"/>
          <p:cNvSpPr/>
          <p:nvPr/>
        </p:nvSpPr>
        <p:spPr>
          <a:xfrm>
            <a:off x="3392738" y="1271137"/>
            <a:ext cx="33147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私法の一般法</a:t>
            </a:r>
          </a:p>
        </p:txBody>
      </p:sp>
      <p:sp>
        <p:nvSpPr>
          <p:cNvPr id="128" name="Shape 128"/>
          <p:cNvSpPr/>
          <p:nvPr/>
        </p:nvSpPr>
        <p:spPr>
          <a:xfrm>
            <a:off x="4240147" y="1908089"/>
            <a:ext cx="8518732"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私人同士の関係につき，人・場所・事柄を特定せず一般的に適用される法</a:t>
            </a:r>
          </a:p>
        </p:txBody>
      </p:sp>
      <p:sp>
        <p:nvSpPr>
          <p:cNvPr id="129" name="Shape 129"/>
          <p:cNvSpPr/>
          <p:nvPr/>
        </p:nvSpPr>
        <p:spPr>
          <a:xfrm>
            <a:off x="1644649" y="6487065"/>
            <a:ext cx="9715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一般法と特別法の関係は相対的である。</a:t>
            </a:r>
          </a:p>
        </p:txBody>
      </p:sp>
      <p:sp>
        <p:nvSpPr>
          <p:cNvPr id="130" name="Shape 130"/>
          <p:cNvSpPr/>
          <p:nvPr/>
        </p:nvSpPr>
        <p:spPr>
          <a:xfrm flipV="1">
            <a:off x="3943368" y="2172753"/>
            <a:ext cx="1" cy="1538168"/>
          </a:xfrm>
          <a:prstGeom prst="line">
            <a:avLst/>
          </a:prstGeom>
          <a:ln w="25400">
            <a:solidFill>
              <a:srgbClr val="A49E92"/>
            </a:solidFill>
            <a:miter lim="400000"/>
            <a:headEnd type="arrow"/>
            <a:tailEnd type="arrow"/>
          </a:ln>
        </p:spPr>
        <p:txBody>
          <a:bodyPr lIns="50800" tIns="50800" rIns="50800" bIns="50800" anchor="ctr"/>
          <a:lstStyle/>
          <a:p>
            <a:pPr>
              <a:defRPr sz="3200"/>
            </a:pPr>
          </a:p>
        </p:txBody>
      </p:sp>
      <p:sp>
        <p:nvSpPr>
          <p:cNvPr id="131" name="Shape 131"/>
          <p:cNvSpPr/>
          <p:nvPr/>
        </p:nvSpPr>
        <p:spPr>
          <a:xfrm>
            <a:off x="3571524" y="3879101"/>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公法</a:t>
            </a:r>
          </a:p>
        </p:txBody>
      </p:sp>
      <p:sp>
        <p:nvSpPr>
          <p:cNvPr id="132" name="Shape 132"/>
          <p:cNvSpPr/>
          <p:nvPr/>
        </p:nvSpPr>
        <p:spPr>
          <a:xfrm>
            <a:off x="4240147" y="4495326"/>
            <a:ext cx="8518732" cy="130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国と地方自治体，国・地方自治体と私人の関係を定めた法</a:t>
            </a:r>
          </a:p>
        </p:txBody>
      </p:sp>
      <p:sp>
        <p:nvSpPr>
          <p:cNvPr id="133" name="Shape 133"/>
          <p:cNvSpPr/>
          <p:nvPr/>
        </p:nvSpPr>
        <p:spPr>
          <a:xfrm>
            <a:off x="709550" y="7368910"/>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5">
                    <a:lumOff val="10161"/>
                  </a:schemeClr>
                </a:solidFill>
              </a:defRPr>
            </a:lvl1pPr>
          </a:lstStyle>
          <a:p>
            <a:pPr/>
            <a:r>
              <a:t>一般法</a:t>
            </a:r>
          </a:p>
        </p:txBody>
      </p:sp>
      <p:sp>
        <p:nvSpPr>
          <p:cNvPr id="134" name="Shape 134"/>
          <p:cNvSpPr/>
          <p:nvPr/>
        </p:nvSpPr>
        <p:spPr>
          <a:xfrm>
            <a:off x="10500947" y="7368910"/>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5">
                    <a:lumOff val="10161"/>
                  </a:schemeClr>
                </a:solidFill>
              </a:defRPr>
            </a:lvl1pPr>
          </a:lstStyle>
          <a:p>
            <a:pPr/>
            <a:r>
              <a:t>特別法</a:t>
            </a:r>
          </a:p>
        </p:txBody>
      </p:sp>
      <p:sp>
        <p:nvSpPr>
          <p:cNvPr id="135" name="Shape 135"/>
          <p:cNvSpPr/>
          <p:nvPr/>
        </p:nvSpPr>
        <p:spPr>
          <a:xfrm>
            <a:off x="2735693" y="7620720"/>
            <a:ext cx="7466312" cy="131379"/>
          </a:xfrm>
          <a:prstGeom prst="leftRightArrow">
            <a:avLst>
              <a:gd name="adj1" fmla="val 32000"/>
              <a:gd name="adj2" fmla="val 425335"/>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grpSp>
        <p:nvGrpSpPr>
          <p:cNvPr id="139" name="Group 139"/>
          <p:cNvGrpSpPr/>
          <p:nvPr/>
        </p:nvGrpSpPr>
        <p:grpSpPr>
          <a:xfrm>
            <a:off x="1800158" y="7985911"/>
            <a:ext cx="9671184" cy="635001"/>
            <a:chOff x="0" y="0"/>
            <a:chExt cx="9671182" cy="634999"/>
          </a:xfrm>
        </p:grpSpPr>
        <p:sp>
          <p:nvSpPr>
            <p:cNvPr id="136" name="Shape 136"/>
            <p:cNvSpPr/>
            <p:nvPr/>
          </p:nvSpPr>
          <p:spPr>
            <a:xfrm>
              <a:off x="-1" y="-1"/>
              <a:ext cx="11811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a:r>
                <a:t>民法</a:t>
              </a:r>
            </a:p>
          </p:txBody>
        </p:sp>
        <p:sp>
          <p:nvSpPr>
            <p:cNvPr id="137" name="Shape 137"/>
            <p:cNvSpPr/>
            <p:nvPr/>
          </p:nvSpPr>
          <p:spPr>
            <a:xfrm>
              <a:off x="4111691" y="-1"/>
              <a:ext cx="11811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a:r>
                <a:t>商法</a:t>
              </a:r>
            </a:p>
          </p:txBody>
        </p:sp>
        <p:sp>
          <p:nvSpPr>
            <p:cNvPr id="138" name="Shape 138"/>
            <p:cNvSpPr/>
            <p:nvPr/>
          </p:nvSpPr>
          <p:spPr>
            <a:xfrm>
              <a:off x="7956682" y="-1"/>
              <a:ext cx="17145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a:r>
                <a:t>会社法</a:t>
              </a:r>
            </a:p>
          </p:txBody>
        </p:sp>
      </p:grpSp>
      <p:sp>
        <p:nvSpPr>
          <p:cNvPr id="140" name="Shape 140"/>
          <p:cNvSpPr/>
          <p:nvPr/>
        </p:nvSpPr>
        <p:spPr>
          <a:xfrm>
            <a:off x="10147667" y="9095029"/>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テキスト180ページ</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nvSpPr>
        <p:spPr>
          <a:xfrm>
            <a:off x="7857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代理</a:t>
            </a:r>
          </a:p>
        </p:txBody>
      </p:sp>
      <p:sp>
        <p:nvSpPr>
          <p:cNvPr id="374" name="Shape 374"/>
          <p:cNvSpPr/>
          <p:nvPr/>
        </p:nvSpPr>
        <p:spPr>
          <a:xfrm>
            <a:off x="1173289" y="2024635"/>
            <a:ext cx="11057515"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本人に代わって別の者が意思表示を行うことにより法律行為を行い，その効果が本人に帰属する制度。</a:t>
            </a:r>
          </a:p>
        </p:txBody>
      </p:sp>
      <p:grpSp>
        <p:nvGrpSpPr>
          <p:cNvPr id="384" name="Group 384"/>
          <p:cNvGrpSpPr/>
          <p:nvPr/>
        </p:nvGrpSpPr>
        <p:grpSpPr>
          <a:xfrm>
            <a:off x="1233995" y="3366035"/>
            <a:ext cx="11434714" cy="5206770"/>
            <a:chOff x="0" y="0"/>
            <a:chExt cx="11434712" cy="5206769"/>
          </a:xfrm>
        </p:grpSpPr>
        <p:grpSp>
          <p:nvGrpSpPr>
            <p:cNvPr id="377" name="Group 377"/>
            <p:cNvGrpSpPr/>
            <p:nvPr/>
          </p:nvGrpSpPr>
          <p:grpSpPr>
            <a:xfrm>
              <a:off x="0" y="0"/>
              <a:ext cx="11434713" cy="1494936"/>
              <a:chOff x="0" y="0"/>
              <a:chExt cx="11434712" cy="1494935"/>
            </a:xfrm>
          </p:grpSpPr>
          <p:sp>
            <p:nvSpPr>
              <p:cNvPr id="375" name="Shape 375"/>
              <p:cNvSpPr/>
              <p:nvPr/>
            </p:nvSpPr>
            <p:spPr>
              <a:xfrm>
                <a:off x="0" y="0"/>
                <a:ext cx="1076558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lvl1pPr>
              </a:lstStyle>
              <a:p>
                <a:pPr>
                  <a:defRPr sz="4200"/>
                </a:pPr>
                <a:r>
                  <a:rPr sz="3600"/>
                  <a:t>能力の補充</a:t>
                </a:r>
              </a:p>
            </p:txBody>
          </p:sp>
          <p:sp>
            <p:nvSpPr>
              <p:cNvPr id="376" name="Shape 376"/>
              <p:cNvSpPr/>
              <p:nvPr/>
            </p:nvSpPr>
            <p:spPr>
              <a:xfrm>
                <a:off x="53679" y="631336"/>
                <a:ext cx="11381034" cy="863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判断能力が十分でない者の法律行為を代理人に行わせることにより，判断能力を補充する。</a:t>
                </a:r>
              </a:p>
            </p:txBody>
          </p:sp>
        </p:grpSp>
        <p:grpSp>
          <p:nvGrpSpPr>
            <p:cNvPr id="380" name="Group 380"/>
            <p:cNvGrpSpPr/>
            <p:nvPr/>
          </p:nvGrpSpPr>
          <p:grpSpPr>
            <a:xfrm>
              <a:off x="0" y="1849336"/>
              <a:ext cx="11434713" cy="1499324"/>
              <a:chOff x="0" y="0"/>
              <a:chExt cx="11434712" cy="1499322"/>
            </a:xfrm>
          </p:grpSpPr>
          <p:sp>
            <p:nvSpPr>
              <p:cNvPr id="378" name="Shape 378"/>
              <p:cNvSpPr/>
              <p:nvPr/>
            </p:nvSpPr>
            <p:spPr>
              <a:xfrm>
                <a:off x="0" y="0"/>
                <a:ext cx="1076558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lvl1pPr>
              </a:lstStyle>
              <a:p>
                <a:pPr>
                  <a:defRPr sz="4200"/>
                </a:pPr>
                <a:r>
                  <a:rPr sz="3600"/>
                  <a:t>能力の拡張</a:t>
                </a:r>
              </a:p>
            </p:txBody>
          </p:sp>
          <p:sp>
            <p:nvSpPr>
              <p:cNvPr id="379" name="Shape 379"/>
              <p:cNvSpPr/>
              <p:nvPr/>
            </p:nvSpPr>
            <p:spPr>
              <a:xfrm>
                <a:off x="53679" y="635722"/>
                <a:ext cx="11381034"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訴訟など専門性が高い領域で判断を専門家に行わせることにより，判断能力を拡張する。</a:t>
                </a:r>
              </a:p>
            </p:txBody>
          </p:sp>
        </p:grpSp>
        <p:grpSp>
          <p:nvGrpSpPr>
            <p:cNvPr id="383" name="Group 383"/>
            <p:cNvGrpSpPr/>
            <p:nvPr/>
          </p:nvGrpSpPr>
          <p:grpSpPr>
            <a:xfrm>
              <a:off x="13420" y="3703060"/>
              <a:ext cx="11407874" cy="1503710"/>
              <a:chOff x="0" y="0"/>
              <a:chExt cx="11407872" cy="1503708"/>
            </a:xfrm>
          </p:grpSpPr>
          <p:sp>
            <p:nvSpPr>
              <p:cNvPr id="381" name="Shape 381"/>
              <p:cNvSpPr/>
              <p:nvPr/>
            </p:nvSpPr>
            <p:spPr>
              <a:xfrm>
                <a:off x="0" y="0"/>
                <a:ext cx="1076558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lvl1pPr>
              </a:lstStyle>
              <a:p>
                <a:pPr/>
                <a:r>
                  <a:t>顕名</a:t>
                </a:r>
              </a:p>
            </p:txBody>
          </p:sp>
          <p:sp>
            <p:nvSpPr>
              <p:cNvPr id="382" name="Shape 382"/>
              <p:cNvSpPr/>
              <p:nvPr/>
            </p:nvSpPr>
            <p:spPr>
              <a:xfrm>
                <a:off x="26839" y="640108"/>
                <a:ext cx="11381034"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その行為が代理人に帰属するのか本人に記録するのかはっきりさせるために顕名が必要。</a:t>
                </a:r>
              </a:p>
            </p:txBody>
          </p:sp>
        </p:grpSp>
      </p:grpSp>
      <p:sp>
        <p:nvSpPr>
          <p:cNvPr id="385" name="Shape 385"/>
          <p:cNvSpPr/>
          <p:nvPr/>
        </p:nvSpPr>
        <p:spPr>
          <a:xfrm>
            <a:off x="9745696"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テキスト197ページ</a:t>
            </a:r>
          </a:p>
        </p:txBody>
      </p:sp>
      <p:sp>
        <p:nvSpPr>
          <p:cNvPr id="386" name="Shape 38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nvSpPr>
        <p:spPr>
          <a:xfrm>
            <a:off x="756117" y="1273405"/>
            <a:ext cx="2781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代理の種類</a:t>
            </a:r>
          </a:p>
        </p:txBody>
      </p:sp>
      <p:sp>
        <p:nvSpPr>
          <p:cNvPr id="389" name="Shape 389"/>
          <p:cNvSpPr/>
          <p:nvPr/>
        </p:nvSpPr>
        <p:spPr>
          <a:xfrm>
            <a:off x="1274889" y="2067128"/>
            <a:ext cx="27813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defRPr sz="4200"/>
            </a:pPr>
            <a:r>
              <a:rPr sz="3600"/>
              <a:t>任意代理</a:t>
            </a:r>
          </a:p>
        </p:txBody>
      </p:sp>
      <p:sp>
        <p:nvSpPr>
          <p:cNvPr id="390" name="Shape 390"/>
          <p:cNvSpPr/>
          <p:nvPr/>
        </p:nvSpPr>
        <p:spPr>
          <a:xfrm>
            <a:off x="1715155" y="2666119"/>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委任契約など代理権授与行為に基づいて代理権が発生する場合。代理人の権限の範囲には代理権授与行為によって決まる。</a:t>
            </a:r>
          </a:p>
        </p:txBody>
      </p:sp>
      <p:sp>
        <p:nvSpPr>
          <p:cNvPr id="391" name="Shape 391"/>
          <p:cNvSpPr/>
          <p:nvPr/>
        </p:nvSpPr>
        <p:spPr>
          <a:xfrm>
            <a:off x="1274889" y="3727895"/>
            <a:ext cx="27813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defRPr sz="4200"/>
            </a:pPr>
            <a:r>
              <a:rPr sz="3600"/>
              <a:t>法定代理</a:t>
            </a:r>
          </a:p>
        </p:txBody>
      </p:sp>
      <p:sp>
        <p:nvSpPr>
          <p:cNvPr id="392" name="Shape 392"/>
          <p:cNvSpPr/>
          <p:nvPr/>
        </p:nvSpPr>
        <p:spPr>
          <a:xfrm>
            <a:off x="1715155" y="4287433"/>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親権のように本人の意思によらず法律によって代理権が発生する場合。代理権の範囲は法律によって決まる。</a:t>
            </a:r>
          </a:p>
        </p:txBody>
      </p:sp>
      <p:sp>
        <p:nvSpPr>
          <p:cNvPr id="393" name="Shape 393"/>
          <p:cNvSpPr/>
          <p:nvPr/>
        </p:nvSpPr>
        <p:spPr>
          <a:xfrm>
            <a:off x="718017" y="5549072"/>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代理に親しまない行為</a:t>
            </a:r>
          </a:p>
        </p:txBody>
      </p:sp>
      <p:sp>
        <p:nvSpPr>
          <p:cNvPr id="394" name="Shape 394"/>
          <p:cNvSpPr/>
          <p:nvPr/>
        </p:nvSpPr>
        <p:spPr>
          <a:xfrm>
            <a:off x="1715155" y="6243233"/>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身分行為は代理に親しまず，また，医療同意のように本人以外は成し得ない行為も代理にはなじまない。</a:t>
            </a:r>
          </a:p>
        </p:txBody>
      </p:sp>
      <p:sp>
        <p:nvSpPr>
          <p:cNvPr id="395" name="Shape 395"/>
          <p:cNvSpPr/>
          <p:nvPr/>
        </p:nvSpPr>
        <p:spPr>
          <a:xfrm>
            <a:off x="785750" y="7446448"/>
            <a:ext cx="2247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無権代理</a:t>
            </a:r>
          </a:p>
        </p:txBody>
      </p:sp>
      <p:sp>
        <p:nvSpPr>
          <p:cNvPr id="396" name="Shape 396"/>
          <p:cNvSpPr/>
          <p:nvPr/>
        </p:nvSpPr>
        <p:spPr>
          <a:xfrm>
            <a:off x="1715155" y="8080500"/>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本人のために良かれと思ってした行為も，代理権がない場合には無効であり，かえって不法行為となる場合がある。</a:t>
            </a:r>
          </a:p>
        </p:txBody>
      </p:sp>
      <p:sp>
        <p:nvSpPr>
          <p:cNvPr id="397" name="Shape 397"/>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テキスト199ページ〜200ページ</a:t>
            </a:r>
          </a:p>
        </p:txBody>
      </p:sp>
      <p:sp>
        <p:nvSpPr>
          <p:cNvPr id="398" name="Shape 398"/>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nvSpPr>
        <p:spPr>
          <a:xfrm>
            <a:off x="7603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委任</a:t>
            </a:r>
          </a:p>
        </p:txBody>
      </p:sp>
      <p:sp>
        <p:nvSpPr>
          <p:cNvPr id="401" name="Shape 401"/>
          <p:cNvSpPr/>
          <p:nvPr/>
        </p:nvSpPr>
        <p:spPr>
          <a:xfrm>
            <a:off x="1173289" y="2216648"/>
            <a:ext cx="11537734"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当事者の一方が法律行為をすることを相手方に委託し，相手方がこれを承諾することによって，その効力を生ずる契約。法律行為でない事務の委託の場合は準委任契約という。</a:t>
            </a:r>
          </a:p>
        </p:txBody>
      </p:sp>
      <p:sp>
        <p:nvSpPr>
          <p:cNvPr id="402" name="Shape 402"/>
          <p:cNvSpPr/>
          <p:nvPr/>
        </p:nvSpPr>
        <p:spPr>
          <a:xfrm>
            <a:off x="1173289" y="3763849"/>
            <a:ext cx="11537734"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事務の処理を目的とする契約であり，仕事の完成を目的とする契約（＝請負）ではない。</a:t>
            </a:r>
          </a:p>
        </p:txBody>
      </p:sp>
      <p:sp>
        <p:nvSpPr>
          <p:cNvPr id="403" name="Shape 403"/>
          <p:cNvSpPr/>
          <p:nvPr/>
        </p:nvSpPr>
        <p:spPr>
          <a:xfrm>
            <a:off x="1173289" y="4853849"/>
            <a:ext cx="11537734"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受任者は，</a:t>
            </a:r>
            <a:r>
              <a:rPr>
                <a:solidFill>
                  <a:schemeClr val="accent5">
                    <a:lumOff val="10161"/>
                  </a:schemeClr>
                </a:solidFill>
              </a:rPr>
              <a:t>善管注意義務</a:t>
            </a:r>
            <a:r>
              <a:t>（債務者の属する職業や社会的・経済的地位において取引上で抽象的な平均人として一般的に要求される注意義務）を負う（民法644条）。</a:t>
            </a:r>
          </a:p>
        </p:txBody>
      </p:sp>
      <p:sp>
        <p:nvSpPr>
          <p:cNvPr id="404" name="Shape 404"/>
          <p:cNvSpPr/>
          <p:nvPr/>
        </p:nvSpPr>
        <p:spPr>
          <a:xfrm>
            <a:off x="1173289" y="6851401"/>
            <a:ext cx="1153773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各当事者において，いつでも自由に契約を解除（解約）できる（民法651条）。</a:t>
            </a:r>
          </a:p>
        </p:txBody>
      </p:sp>
      <p:sp>
        <p:nvSpPr>
          <p:cNvPr id="405" name="Shape 405"/>
          <p:cNvSpPr/>
          <p:nvPr/>
        </p:nvSpPr>
        <p:spPr>
          <a:xfrm>
            <a:off x="1173289" y="6081225"/>
            <a:ext cx="1153773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原則として無償契約である（民法648条）。</a:t>
            </a:r>
          </a:p>
        </p:txBody>
      </p:sp>
      <p:sp>
        <p:nvSpPr>
          <p:cNvPr id="406" name="Shape 406"/>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テキスト205ページ〜209ページ</a:t>
            </a:r>
          </a:p>
        </p:txBody>
      </p:sp>
      <p:sp>
        <p:nvSpPr>
          <p:cNvPr id="407" name="Shape 407"/>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nvSpPr>
        <p:spPr>
          <a:xfrm>
            <a:off x="760350" y="1273405"/>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賃貸借</a:t>
            </a:r>
          </a:p>
        </p:txBody>
      </p:sp>
      <p:sp>
        <p:nvSpPr>
          <p:cNvPr id="410" name="Shape 410"/>
          <p:cNvSpPr/>
          <p:nvPr/>
        </p:nvSpPr>
        <p:spPr>
          <a:xfrm>
            <a:off x="1173289" y="2051547"/>
            <a:ext cx="1153773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当事者の一方がある物の使用及び収益を相手方にさせることを約し，相手方がこれに対してその賃料を支払うことを約することによって，その効力を生ずる。</a:t>
            </a:r>
          </a:p>
        </p:txBody>
      </p:sp>
      <p:sp>
        <p:nvSpPr>
          <p:cNvPr id="411" name="Shape 411"/>
          <p:cNvSpPr/>
          <p:nvPr/>
        </p:nvSpPr>
        <p:spPr>
          <a:xfrm>
            <a:off x="1173289" y="3037124"/>
            <a:ext cx="11537734"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諾成契約である。契約書が作成されることが多いが，これは当事者間で賃貸借の内容を確認する趣旨であったり，宅建行法上要求されるものであり，賃貸借契約の成立要件ではない。</a:t>
            </a:r>
          </a:p>
        </p:txBody>
      </p:sp>
      <p:sp>
        <p:nvSpPr>
          <p:cNvPr id="412" name="Shape 412"/>
          <p:cNvSpPr/>
          <p:nvPr/>
        </p:nvSpPr>
        <p:spPr>
          <a:xfrm>
            <a:off x="1173289" y="4454500"/>
            <a:ext cx="11537734"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双務契約であり，</a:t>
            </a:r>
            <a:r>
              <a:rPr>
                <a:solidFill>
                  <a:schemeClr val="accent5">
                    <a:lumOff val="10161"/>
                  </a:schemeClr>
                </a:solidFill>
              </a:rPr>
              <a:t>貸主は「貸す債務」を負う</a:t>
            </a:r>
            <a:r>
              <a:t>。すなわち，目的物が借主の責めに帰することができない理由で毀損したときは，貸主が補修する義務を生じることがある。貸してしまえばあとは賃料を貰えるだけというわけにはいかない。</a:t>
            </a:r>
          </a:p>
        </p:txBody>
      </p:sp>
      <p:sp>
        <p:nvSpPr>
          <p:cNvPr id="413" name="Shape 413"/>
          <p:cNvSpPr/>
          <p:nvPr/>
        </p:nvSpPr>
        <p:spPr>
          <a:xfrm>
            <a:off x="1173289" y="5871877"/>
            <a:ext cx="11537734"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後見との関係では，被後見人所有の不動産を賃貸したり，被後見人が居住していたアパートを施設入所に当たって解除する場合には，</a:t>
            </a:r>
            <a:r>
              <a:rPr>
                <a:solidFill>
                  <a:schemeClr val="accent5">
                    <a:lumOff val="10161"/>
                  </a:schemeClr>
                </a:solidFill>
              </a:rPr>
              <a:t>家庭裁判所の許可が必要</a:t>
            </a:r>
            <a:r>
              <a:t>となる（民法859条の３）。</a:t>
            </a:r>
          </a:p>
        </p:txBody>
      </p:sp>
      <p:sp>
        <p:nvSpPr>
          <p:cNvPr id="414" name="Shape 414"/>
          <p:cNvSpPr/>
          <p:nvPr/>
        </p:nvSpPr>
        <p:spPr>
          <a:xfrm>
            <a:off x="722250" y="7340053"/>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事務管理</a:t>
            </a:r>
          </a:p>
        </p:txBody>
      </p:sp>
      <p:sp>
        <p:nvSpPr>
          <p:cNvPr id="415" name="Shape 415"/>
          <p:cNvSpPr/>
          <p:nvPr/>
        </p:nvSpPr>
        <p:spPr>
          <a:xfrm>
            <a:off x="1173289" y="7961562"/>
            <a:ext cx="11537734"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法律上の義務がない者が，他人のために他人の事務の管理を行うこと。中心的な効果は違法性の阻却であって，管理については善管注意義務が要求されるが，委任と異なり，報酬は請求できない（民法701条）。</a:t>
            </a:r>
          </a:p>
        </p:txBody>
      </p:sp>
      <p:sp>
        <p:nvSpPr>
          <p:cNvPr id="416" name="Shape 416"/>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テキスト209ページ〜211ページ</a:t>
            </a:r>
          </a:p>
        </p:txBody>
      </p:sp>
      <p:sp>
        <p:nvSpPr>
          <p:cNvPr id="417" name="Shape 417"/>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１．民法（親族法）</a:t>
            </a:r>
          </a:p>
        </p:txBody>
      </p:sp>
      <p:sp>
        <p:nvSpPr>
          <p:cNvPr id="420" name="Shape 420"/>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親族</a:t>
            </a:r>
          </a:p>
        </p:txBody>
      </p:sp>
      <p:sp>
        <p:nvSpPr>
          <p:cNvPr id="421" name="Shape 421"/>
          <p:cNvSpPr/>
          <p:nvPr/>
        </p:nvSpPr>
        <p:spPr>
          <a:xfrm>
            <a:off x="1393422" y="1911848"/>
            <a:ext cx="11537734"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６親等内の血族</a:t>
            </a:r>
          </a:p>
          <a:p>
            <a:pPr algn="l">
              <a:defRPr sz="2400"/>
            </a:pPr>
            <a:r>
              <a:t>　配偶者</a:t>
            </a:r>
          </a:p>
          <a:p>
            <a:pPr algn="l">
              <a:defRPr sz="2400"/>
            </a:pPr>
            <a:r>
              <a:t>　３親等内の姻族</a:t>
            </a:r>
          </a:p>
        </p:txBody>
      </p:sp>
      <p:sp>
        <p:nvSpPr>
          <p:cNvPr id="422" name="Shape 422"/>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テキスト211ページ〜214ページ</a:t>
            </a:r>
          </a:p>
        </p:txBody>
      </p:sp>
      <p:pic>
        <p:nvPicPr>
          <p:cNvPr id="423" name="pasted-image.png"/>
          <p:cNvPicPr>
            <a:picLocks noChangeAspect="1"/>
          </p:cNvPicPr>
          <p:nvPr/>
        </p:nvPicPr>
        <p:blipFill>
          <a:blip r:embed="rId2">
            <a:extLst/>
          </a:blip>
          <a:stretch>
            <a:fillRect/>
          </a:stretch>
        </p:blipFill>
        <p:spPr>
          <a:xfrm>
            <a:off x="6183022" y="603980"/>
            <a:ext cx="5829302" cy="823522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１．民法（親族法）</a:t>
            </a:r>
          </a:p>
        </p:txBody>
      </p:sp>
      <p:sp>
        <p:nvSpPr>
          <p:cNvPr id="426" name="Shape 426"/>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婚姻</a:t>
            </a:r>
          </a:p>
        </p:txBody>
      </p:sp>
      <p:sp>
        <p:nvSpPr>
          <p:cNvPr id="427" name="Shape 427"/>
          <p:cNvSpPr/>
          <p:nvPr/>
        </p:nvSpPr>
        <p:spPr>
          <a:xfrm>
            <a:off x="1274889" y="2067128"/>
            <a:ext cx="512841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婚姻の成立要件</a:t>
            </a:r>
          </a:p>
        </p:txBody>
      </p:sp>
      <p:sp>
        <p:nvSpPr>
          <p:cNvPr id="428" name="Shape 428"/>
          <p:cNvSpPr/>
          <p:nvPr/>
        </p:nvSpPr>
        <p:spPr>
          <a:xfrm>
            <a:off x="1393422" y="2784652"/>
            <a:ext cx="11537734"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①　婚姻意思の合致</a:t>
            </a:r>
          </a:p>
          <a:p>
            <a:pPr algn="l">
              <a:defRPr sz="2400"/>
            </a:pPr>
            <a:r>
              <a:t>　②　婚姻年齢に達していること</a:t>
            </a:r>
          </a:p>
          <a:p>
            <a:pPr algn="l">
              <a:defRPr sz="2400"/>
            </a:pPr>
            <a:r>
              <a:t>　③　近親婚でないこと</a:t>
            </a:r>
          </a:p>
          <a:p>
            <a:pPr algn="l">
              <a:defRPr sz="2400"/>
            </a:pPr>
            <a:r>
              <a:t>　④　再婚禁止期間でないこと</a:t>
            </a:r>
          </a:p>
          <a:p>
            <a:pPr algn="l">
              <a:defRPr sz="2400"/>
            </a:pPr>
            <a:r>
              <a:t>　⑤　未成年者が初めて婚姻する場合には，父母のどちらかの承認があること</a:t>
            </a:r>
          </a:p>
          <a:p>
            <a:pPr algn="l">
              <a:defRPr sz="2400"/>
            </a:pPr>
            <a:r>
              <a:t>　⑥　婚姻届の提出</a:t>
            </a:r>
          </a:p>
        </p:txBody>
      </p:sp>
      <p:sp>
        <p:nvSpPr>
          <p:cNvPr id="429" name="Shape 429"/>
          <p:cNvSpPr/>
          <p:nvPr/>
        </p:nvSpPr>
        <p:spPr>
          <a:xfrm>
            <a:off x="1274889" y="5800929"/>
            <a:ext cx="5128419"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婚姻の効果</a:t>
            </a:r>
          </a:p>
        </p:txBody>
      </p:sp>
      <p:sp>
        <p:nvSpPr>
          <p:cNvPr id="430" name="Shape 430"/>
          <p:cNvSpPr/>
          <p:nvPr/>
        </p:nvSpPr>
        <p:spPr>
          <a:xfrm>
            <a:off x="1393422" y="6302500"/>
            <a:ext cx="11537734" cy="2946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①　同居・協力・扶助義務の発生（民法752条）</a:t>
            </a:r>
          </a:p>
          <a:p>
            <a:pPr algn="l">
              <a:defRPr sz="2400"/>
            </a:pPr>
            <a:r>
              <a:t>　②　未成年者の成年擬制（民法753条）</a:t>
            </a:r>
          </a:p>
          <a:p>
            <a:pPr algn="l">
              <a:defRPr sz="2400"/>
            </a:pPr>
            <a:r>
              <a:t>　③　夫婦間の契約取消権（民法754条）</a:t>
            </a:r>
          </a:p>
          <a:p>
            <a:pPr algn="l">
              <a:defRPr sz="2400"/>
            </a:pPr>
            <a:r>
              <a:t>　④　日常家事債務の連帯責任（民法761条）</a:t>
            </a:r>
          </a:p>
          <a:p>
            <a:pPr algn="l">
              <a:defRPr sz="2400"/>
            </a:pPr>
            <a:r>
              <a:t>　⑤　夫婦の氏の統一（民法750条）</a:t>
            </a:r>
          </a:p>
          <a:p>
            <a:pPr algn="l">
              <a:defRPr sz="2400"/>
            </a:pPr>
            <a:r>
              <a:t>　⑥　貞操義務</a:t>
            </a:r>
          </a:p>
        </p:txBody>
      </p:sp>
      <p:sp>
        <p:nvSpPr>
          <p:cNvPr id="431" name="Shape 431"/>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テキスト215ページ〜217ページ</a:t>
            </a:r>
          </a:p>
        </p:txBody>
      </p:sp>
      <p:sp>
        <p:nvSpPr>
          <p:cNvPr id="432" name="Shape 432"/>
          <p:cNvSpPr/>
          <p:nvPr/>
        </p:nvSpPr>
        <p:spPr>
          <a:xfrm>
            <a:off x="5781487" y="1193800"/>
            <a:ext cx="6786513"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chemeClr val="accent5">
                    <a:lumOff val="10161"/>
                  </a:schemeClr>
                </a:solidFill>
              </a:defRPr>
            </a:lvl1pPr>
          </a:lstStyle>
          <a:p>
            <a:pPr/>
            <a:r>
              <a:t>　後見制度を利用している者だからといって直ちに婚姻できないわけではないが，婚姻は新家族の構成という極めて重大な効果を伴うので，アドバイスをする場合には慎重に行う必要あり。</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Shape 434"/>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１．民法（親族法）</a:t>
            </a:r>
          </a:p>
        </p:txBody>
      </p:sp>
      <p:sp>
        <p:nvSpPr>
          <p:cNvPr id="435" name="Shape 435"/>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離婚</a:t>
            </a:r>
          </a:p>
        </p:txBody>
      </p:sp>
      <p:sp>
        <p:nvSpPr>
          <p:cNvPr id="436" name="Shape 436"/>
          <p:cNvSpPr/>
          <p:nvPr/>
        </p:nvSpPr>
        <p:spPr>
          <a:xfrm>
            <a:off x="1274889" y="2067128"/>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日本法における離婚の形態</a:t>
            </a:r>
          </a:p>
        </p:txBody>
      </p:sp>
      <p:sp>
        <p:nvSpPr>
          <p:cNvPr id="437" name="Shape 437"/>
          <p:cNvSpPr/>
          <p:nvPr/>
        </p:nvSpPr>
        <p:spPr>
          <a:xfrm>
            <a:off x="1393422" y="2784652"/>
            <a:ext cx="5829301"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①　協議離婚</a:t>
            </a:r>
          </a:p>
          <a:p>
            <a:pPr algn="l">
              <a:defRPr sz="2400"/>
            </a:pPr>
            <a:r>
              <a:t>　②　調停離婚</a:t>
            </a:r>
          </a:p>
          <a:p>
            <a:pPr algn="l">
              <a:defRPr sz="2400"/>
            </a:pPr>
            <a:r>
              <a:t>　③　審判離婚</a:t>
            </a:r>
          </a:p>
          <a:p>
            <a:pPr algn="l">
              <a:defRPr sz="2400"/>
            </a:pPr>
            <a:r>
              <a:t>　④　裁判離婚</a:t>
            </a:r>
          </a:p>
        </p:txBody>
      </p:sp>
      <p:sp>
        <p:nvSpPr>
          <p:cNvPr id="438" name="Shape 438"/>
          <p:cNvSpPr/>
          <p:nvPr/>
        </p:nvSpPr>
        <p:spPr>
          <a:xfrm>
            <a:off x="1274889" y="4721376"/>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裁判離婚</a:t>
            </a:r>
          </a:p>
        </p:txBody>
      </p:sp>
      <p:sp>
        <p:nvSpPr>
          <p:cNvPr id="439" name="Shape 439"/>
          <p:cNvSpPr/>
          <p:nvPr/>
        </p:nvSpPr>
        <p:spPr>
          <a:xfrm>
            <a:off x="1393422" y="5413500"/>
            <a:ext cx="5829301"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①　調停前置主義</a:t>
            </a:r>
          </a:p>
          <a:p>
            <a:pPr algn="l">
              <a:defRPr sz="2400"/>
            </a:pPr>
            <a:r>
              <a:t>　②　離婚事由が必要（民法770条）</a:t>
            </a:r>
          </a:p>
        </p:txBody>
      </p:sp>
      <p:sp>
        <p:nvSpPr>
          <p:cNvPr id="440" name="Shape 440"/>
          <p:cNvSpPr/>
          <p:nvPr/>
        </p:nvSpPr>
        <p:spPr>
          <a:xfrm>
            <a:off x="1274889" y="6461224"/>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離婚の効果</a:t>
            </a:r>
          </a:p>
        </p:txBody>
      </p:sp>
      <p:sp>
        <p:nvSpPr>
          <p:cNvPr id="441" name="Shape 441"/>
          <p:cNvSpPr/>
          <p:nvPr/>
        </p:nvSpPr>
        <p:spPr>
          <a:xfrm>
            <a:off x="1393422" y="7153348"/>
            <a:ext cx="11068051"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①　再婚が可能となる</a:t>
            </a:r>
          </a:p>
          <a:p>
            <a:pPr algn="l">
              <a:defRPr sz="2400"/>
            </a:pPr>
            <a:r>
              <a:t>　②　姻族関係の終了</a:t>
            </a:r>
          </a:p>
          <a:p>
            <a:pPr algn="l">
              <a:defRPr sz="2400"/>
            </a:pPr>
            <a:r>
              <a:t>　③　子の親権者・監護権者を定める（定めなければ離婚できない）</a:t>
            </a:r>
          </a:p>
          <a:p>
            <a:pPr algn="l">
              <a:defRPr sz="2400"/>
            </a:pPr>
            <a:r>
              <a:t>　④　財産分与請求，場合によっては慰謝料請求</a:t>
            </a:r>
          </a:p>
          <a:p>
            <a:pPr algn="l">
              <a:defRPr sz="2400"/>
            </a:pPr>
            <a:r>
              <a:t>　⑤　年金分割</a:t>
            </a:r>
          </a:p>
        </p:txBody>
      </p:sp>
      <p:sp>
        <p:nvSpPr>
          <p:cNvPr id="442" name="Shape 442"/>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テキスト217ページ〜219ページ</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１．民法（親族法）</a:t>
            </a:r>
          </a:p>
        </p:txBody>
      </p:sp>
      <p:sp>
        <p:nvSpPr>
          <p:cNvPr id="445" name="Shape 445"/>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扶養</a:t>
            </a:r>
          </a:p>
        </p:txBody>
      </p:sp>
      <p:grpSp>
        <p:nvGrpSpPr>
          <p:cNvPr id="448" name="Group 448"/>
          <p:cNvGrpSpPr/>
          <p:nvPr/>
        </p:nvGrpSpPr>
        <p:grpSpPr>
          <a:xfrm>
            <a:off x="1190222" y="2727528"/>
            <a:ext cx="11470662" cy="2038325"/>
            <a:chOff x="0" y="0"/>
            <a:chExt cx="11470661" cy="2038323"/>
          </a:xfrm>
        </p:grpSpPr>
        <p:sp>
          <p:nvSpPr>
            <p:cNvPr id="446" name="Shape 446"/>
            <p:cNvSpPr/>
            <p:nvPr/>
          </p:nvSpPr>
          <p:spPr>
            <a:xfrm>
              <a:off x="0" y="0"/>
              <a:ext cx="9432925"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lvl1pPr>
            </a:lstStyle>
            <a:p>
              <a:pPr/>
              <a:r>
                <a:t>生活保持義務</a:t>
              </a:r>
            </a:p>
          </p:txBody>
        </p:sp>
        <p:sp>
          <p:nvSpPr>
            <p:cNvPr id="447" name="Shape 447"/>
            <p:cNvSpPr/>
            <p:nvPr/>
          </p:nvSpPr>
          <p:spPr>
            <a:xfrm>
              <a:off x="524933" y="717523"/>
              <a:ext cx="10945729"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扶養義務者が，文化的で最低限の生活水準を維持した上で，余力があれば自分と同一水準の生活をさせる義務。夫婦間の扶養義務，未成熟子に対する扶養義務。</a:t>
              </a:r>
            </a:p>
          </p:txBody>
        </p:sp>
      </p:grpSp>
      <p:grpSp>
        <p:nvGrpSpPr>
          <p:cNvPr id="451" name="Group 451"/>
          <p:cNvGrpSpPr/>
          <p:nvPr/>
        </p:nvGrpSpPr>
        <p:grpSpPr>
          <a:xfrm>
            <a:off x="1190222" y="5584976"/>
            <a:ext cx="11470662" cy="2427791"/>
            <a:chOff x="0" y="0"/>
            <a:chExt cx="11470661" cy="2427790"/>
          </a:xfrm>
        </p:grpSpPr>
        <p:sp>
          <p:nvSpPr>
            <p:cNvPr id="449" name="Shape 449"/>
            <p:cNvSpPr/>
            <p:nvPr/>
          </p:nvSpPr>
          <p:spPr>
            <a:xfrm>
              <a:off x="0" y="0"/>
              <a:ext cx="9432925"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lvl1pPr>
            </a:lstStyle>
            <a:p>
              <a:pPr/>
              <a:r>
                <a:t>生活扶助義務</a:t>
              </a:r>
            </a:p>
          </p:txBody>
        </p:sp>
        <p:sp>
          <p:nvSpPr>
            <p:cNvPr id="450" name="Shape 450"/>
            <p:cNvSpPr/>
            <p:nvPr/>
          </p:nvSpPr>
          <p:spPr>
            <a:xfrm>
              <a:off x="524933" y="598990"/>
              <a:ext cx="10945729" cy="182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lvl1pPr>
            </a:lstStyle>
            <a:p>
              <a:pPr/>
              <a:r>
                <a:t>　扶養義務者が，自己の地位に相応の生活水準を維持した上でなお余裕がある場合に，その限度で扶養する義務。成熟子の親に対する扶養義務，親族間一般の扶養義務。</a:t>
              </a:r>
            </a:p>
          </p:txBody>
        </p:sp>
      </p:grpSp>
      <p:sp>
        <p:nvSpPr>
          <p:cNvPr id="452" name="Shape 452"/>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テキスト219ページ〜220ページ</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nvSpPr>
        <p:spPr>
          <a:xfrm>
            <a:off x="3699043" y="8491536"/>
            <a:ext cx="8577642"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３ヶ月の熟慮期間に行うべきこと（民法915条本文）</a:t>
            </a:r>
          </a:p>
          <a:p>
            <a:pPr algn="l">
              <a:defRPr sz="2400"/>
            </a:pPr>
            <a:r>
              <a:t>　但し，期間伸長の申立てが可能（民法915条但書）</a:t>
            </a:r>
          </a:p>
        </p:txBody>
      </p:sp>
      <p:sp>
        <p:nvSpPr>
          <p:cNvPr id="455" name="Shape 455"/>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１．民法（相続法）</a:t>
            </a:r>
          </a:p>
        </p:txBody>
      </p:sp>
      <p:sp>
        <p:nvSpPr>
          <p:cNvPr id="456" name="Shape 456"/>
          <p:cNvSpPr/>
          <p:nvPr/>
        </p:nvSpPr>
        <p:spPr>
          <a:xfrm>
            <a:off x="768817" y="1273405"/>
            <a:ext cx="2781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相続の発生</a:t>
            </a:r>
          </a:p>
        </p:txBody>
      </p:sp>
      <p:sp>
        <p:nvSpPr>
          <p:cNvPr id="457" name="Shape 457"/>
          <p:cNvSpPr/>
          <p:nvPr/>
        </p:nvSpPr>
        <p:spPr>
          <a:xfrm>
            <a:off x="1224088" y="1937985"/>
            <a:ext cx="10945729" cy="1930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相続は被相続人の死亡によって開始する（民法882条）。死亡には失踪宣告や認定死亡（災害による行方不明の場合など。戸籍法89条）も含まれる。相続人は，相続開始の時（被相続人の死亡の時）から，被相続人の財産に属した一切の権利義務を承継する（民法896条）。</a:t>
            </a:r>
          </a:p>
        </p:txBody>
      </p:sp>
      <p:sp>
        <p:nvSpPr>
          <p:cNvPr id="458" name="Shape 458"/>
          <p:cNvSpPr/>
          <p:nvPr/>
        </p:nvSpPr>
        <p:spPr>
          <a:xfrm>
            <a:off x="861950" y="4143605"/>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相続人</a:t>
            </a:r>
          </a:p>
        </p:txBody>
      </p:sp>
      <p:sp>
        <p:nvSpPr>
          <p:cNvPr id="459" name="Shape 459"/>
          <p:cNvSpPr/>
          <p:nvPr/>
        </p:nvSpPr>
        <p:spPr>
          <a:xfrm>
            <a:off x="1241022" y="4838256"/>
            <a:ext cx="7204936"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①　配偶者</a:t>
            </a:r>
          </a:p>
          <a:p>
            <a:pPr algn="l">
              <a:defRPr sz="2400"/>
            </a:pPr>
            <a:r>
              <a:t>　②　血族相続人</a:t>
            </a:r>
          </a:p>
          <a:p>
            <a:pPr algn="l">
              <a:defRPr sz="2400"/>
            </a:pPr>
            <a:r>
              <a:t>　　　　　第１順位　　子</a:t>
            </a:r>
          </a:p>
          <a:p>
            <a:pPr algn="l">
              <a:defRPr sz="2400"/>
            </a:pPr>
            <a:r>
              <a:t>　　　　　第２順位　　直系尊属（親等が近い方）</a:t>
            </a:r>
          </a:p>
          <a:p>
            <a:pPr algn="l">
              <a:defRPr sz="2400"/>
            </a:pPr>
            <a:r>
              <a:t>　　　　　第３順位　　兄弟姉妹</a:t>
            </a:r>
          </a:p>
        </p:txBody>
      </p:sp>
      <p:sp>
        <p:nvSpPr>
          <p:cNvPr id="460" name="Shape 460"/>
          <p:cNvSpPr/>
          <p:nvPr/>
        </p:nvSpPr>
        <p:spPr>
          <a:xfrm>
            <a:off x="1241022" y="8043327"/>
            <a:ext cx="3316619"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①　単純承認</a:t>
            </a:r>
          </a:p>
          <a:p>
            <a:pPr algn="l">
              <a:defRPr sz="2400"/>
            </a:pPr>
            <a:r>
              <a:t>　②　限定承認</a:t>
            </a:r>
          </a:p>
          <a:p>
            <a:pPr algn="l">
              <a:defRPr sz="2400"/>
            </a:pPr>
            <a:r>
              <a:t>　③　相続放棄</a:t>
            </a:r>
          </a:p>
        </p:txBody>
      </p:sp>
      <p:sp>
        <p:nvSpPr>
          <p:cNvPr id="461" name="Shape 461"/>
          <p:cNvSpPr/>
          <p:nvPr/>
        </p:nvSpPr>
        <p:spPr>
          <a:xfrm>
            <a:off x="781517" y="7369404"/>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相続の承認・放棄</a:t>
            </a:r>
          </a:p>
        </p:txBody>
      </p:sp>
      <p:pic>
        <p:nvPicPr>
          <p:cNvPr id="462" name="pasted-image.pdf"/>
          <p:cNvPicPr>
            <a:picLocks noChangeAspect="1"/>
          </p:cNvPicPr>
          <p:nvPr/>
        </p:nvPicPr>
        <p:blipFill>
          <a:blip r:embed="rId2">
            <a:extLst/>
          </a:blip>
          <a:stretch>
            <a:fillRect/>
          </a:stretch>
        </p:blipFill>
        <p:spPr>
          <a:xfrm>
            <a:off x="3667641" y="8521324"/>
            <a:ext cx="152978" cy="905625"/>
          </a:xfrm>
          <a:prstGeom prst="rect">
            <a:avLst/>
          </a:prstGeom>
          <a:ln w="12700">
            <a:miter lim="400000"/>
          </a:ln>
        </p:spPr>
      </p:pic>
      <p:pic>
        <p:nvPicPr>
          <p:cNvPr id="463" name="pasted-image.pdf"/>
          <p:cNvPicPr>
            <a:picLocks noChangeAspect="1"/>
          </p:cNvPicPr>
          <p:nvPr/>
        </p:nvPicPr>
        <p:blipFill>
          <a:blip r:embed="rId2">
            <a:extLst/>
          </a:blip>
          <a:stretch>
            <a:fillRect/>
          </a:stretch>
        </p:blipFill>
        <p:spPr>
          <a:xfrm>
            <a:off x="8311163" y="5673057"/>
            <a:ext cx="255620" cy="1513267"/>
          </a:xfrm>
          <a:prstGeom prst="rect">
            <a:avLst/>
          </a:prstGeom>
          <a:ln w="12700">
            <a:miter lim="400000"/>
          </a:ln>
        </p:spPr>
      </p:pic>
      <p:sp>
        <p:nvSpPr>
          <p:cNvPr id="464" name="Shape 464"/>
          <p:cNvSpPr/>
          <p:nvPr/>
        </p:nvSpPr>
        <p:spPr>
          <a:xfrm>
            <a:off x="8722152" y="5718490"/>
            <a:ext cx="3681791"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子と兄弟姉妹について代襲相続制度（民法887条，889条）</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6" name="Shape 466"/>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１．民法（相続法）</a:t>
            </a:r>
          </a:p>
        </p:txBody>
      </p:sp>
      <p:sp>
        <p:nvSpPr>
          <p:cNvPr id="467" name="Shape 467"/>
          <p:cNvSpPr/>
          <p:nvPr/>
        </p:nvSpPr>
        <p:spPr>
          <a:xfrm>
            <a:off x="773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遺言</a:t>
            </a:r>
          </a:p>
        </p:txBody>
      </p:sp>
      <p:sp>
        <p:nvSpPr>
          <p:cNvPr id="468" name="Shape 468"/>
          <p:cNvSpPr/>
          <p:nvPr/>
        </p:nvSpPr>
        <p:spPr>
          <a:xfrm>
            <a:off x="1749022" y="2670895"/>
            <a:ext cx="10945729"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遺言は，その効果が遺言者の死亡後に発生するため，厳格な様式行為とされている。</a:t>
            </a:r>
          </a:p>
          <a:p>
            <a:pPr algn="l">
              <a:defRPr sz="2400"/>
            </a:pPr>
            <a:r>
              <a:t>　公正証書遺言</a:t>
            </a:r>
          </a:p>
          <a:p>
            <a:pPr algn="l">
              <a:defRPr sz="2400"/>
            </a:pPr>
            <a:r>
              <a:t>　自筆証書遺言</a:t>
            </a:r>
          </a:p>
          <a:p>
            <a:pPr algn="l">
              <a:defRPr sz="2400"/>
            </a:pPr>
            <a:r>
              <a:t>　秘密証書遺言</a:t>
            </a:r>
          </a:p>
        </p:txBody>
      </p:sp>
      <p:sp>
        <p:nvSpPr>
          <p:cNvPr id="469" name="Shape 469"/>
          <p:cNvSpPr/>
          <p:nvPr/>
        </p:nvSpPr>
        <p:spPr>
          <a:xfrm>
            <a:off x="1308755" y="2010250"/>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要式行為</a:t>
            </a:r>
          </a:p>
        </p:txBody>
      </p:sp>
      <p:pic>
        <p:nvPicPr>
          <p:cNvPr id="470" name="pasted-image.pdf"/>
          <p:cNvPicPr>
            <a:picLocks noChangeAspect="1"/>
          </p:cNvPicPr>
          <p:nvPr/>
        </p:nvPicPr>
        <p:blipFill>
          <a:blip r:embed="rId2">
            <a:extLst/>
          </a:blip>
          <a:stretch>
            <a:fillRect/>
          </a:stretch>
        </p:blipFill>
        <p:spPr>
          <a:xfrm>
            <a:off x="4090974" y="4033991"/>
            <a:ext cx="152978" cy="905625"/>
          </a:xfrm>
          <a:prstGeom prst="rect">
            <a:avLst/>
          </a:prstGeom>
          <a:ln w="12700">
            <a:miter lim="400000"/>
          </a:ln>
        </p:spPr>
      </p:pic>
      <p:sp>
        <p:nvSpPr>
          <p:cNvPr id="471" name="Shape 471"/>
          <p:cNvSpPr/>
          <p:nvPr/>
        </p:nvSpPr>
        <p:spPr>
          <a:xfrm>
            <a:off x="4505752" y="4283603"/>
            <a:ext cx="3681791"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検認手続が必要</a:t>
            </a:r>
          </a:p>
        </p:txBody>
      </p:sp>
      <p:sp>
        <p:nvSpPr>
          <p:cNvPr id="472" name="Shape 472"/>
          <p:cNvSpPr/>
          <p:nvPr/>
        </p:nvSpPr>
        <p:spPr>
          <a:xfrm>
            <a:off x="1435755" y="5168316"/>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遺言能力</a:t>
            </a:r>
          </a:p>
        </p:txBody>
      </p:sp>
      <p:sp>
        <p:nvSpPr>
          <p:cNvPr id="473" name="Shape 473"/>
          <p:cNvSpPr/>
          <p:nvPr/>
        </p:nvSpPr>
        <p:spPr>
          <a:xfrm>
            <a:off x="1749022" y="5828817"/>
            <a:ext cx="10945729"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15歳に達した者は，有効に遺言ができる。</a:t>
            </a:r>
          </a:p>
          <a:p>
            <a:pPr algn="l">
              <a:defRPr sz="2400"/>
            </a:pPr>
            <a:r>
              <a:t>　被保佐人も法律上は遺言ができる（が，実際にはかなり困難）。</a:t>
            </a:r>
          </a:p>
          <a:p>
            <a:pPr algn="l">
              <a:defRPr sz="2400"/>
            </a:pPr>
            <a:r>
              <a:t>　被後見人も能力回復時は遺言ができる（が，実際にはかなり困難）。</a:t>
            </a:r>
          </a:p>
          <a:p>
            <a:pPr algn="l">
              <a:defRPr sz="2400"/>
            </a:pPr>
            <a:r>
              <a:t>　言うまでもなく，後で意思無能力を理由に遺言の効力が争われることがある。</a:t>
            </a:r>
          </a:p>
        </p:txBody>
      </p:sp>
      <p:sp>
        <p:nvSpPr>
          <p:cNvPr id="474" name="Shape 474"/>
          <p:cNvSpPr/>
          <p:nvPr/>
        </p:nvSpPr>
        <p:spPr>
          <a:xfrm>
            <a:off x="1435755" y="7865792"/>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撤回の自由</a:t>
            </a:r>
          </a:p>
        </p:txBody>
      </p:sp>
      <p:sp>
        <p:nvSpPr>
          <p:cNvPr id="475" name="Shape 475"/>
          <p:cNvSpPr/>
          <p:nvPr/>
        </p:nvSpPr>
        <p:spPr>
          <a:xfrm>
            <a:off x="1435755" y="8580340"/>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遺留分</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747816" y="4069831"/>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民法</a:t>
            </a:r>
          </a:p>
        </p:txBody>
      </p:sp>
      <p:sp>
        <p:nvSpPr>
          <p:cNvPr id="143" name="Shape 143"/>
          <p:cNvSpPr/>
          <p:nvPr/>
        </p:nvSpPr>
        <p:spPr>
          <a:xfrm>
            <a:off x="3307687" y="2075960"/>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総則</a:t>
            </a:r>
          </a:p>
        </p:txBody>
      </p:sp>
      <p:sp>
        <p:nvSpPr>
          <p:cNvPr id="144" name="Shape 144"/>
          <p:cNvSpPr/>
          <p:nvPr/>
        </p:nvSpPr>
        <p:spPr>
          <a:xfrm>
            <a:off x="3307687" y="3072896"/>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物権</a:t>
            </a:r>
          </a:p>
        </p:txBody>
      </p:sp>
      <p:sp>
        <p:nvSpPr>
          <p:cNvPr id="145" name="Shape 145"/>
          <p:cNvSpPr/>
          <p:nvPr/>
        </p:nvSpPr>
        <p:spPr>
          <a:xfrm>
            <a:off x="3307687" y="4069831"/>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債権</a:t>
            </a:r>
          </a:p>
        </p:txBody>
      </p:sp>
      <p:sp>
        <p:nvSpPr>
          <p:cNvPr id="146" name="Shape 146"/>
          <p:cNvSpPr/>
          <p:nvPr/>
        </p:nvSpPr>
        <p:spPr>
          <a:xfrm>
            <a:off x="3307687" y="5066767"/>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親族</a:t>
            </a:r>
          </a:p>
        </p:txBody>
      </p:sp>
      <p:sp>
        <p:nvSpPr>
          <p:cNvPr id="147" name="Shape 147"/>
          <p:cNvSpPr/>
          <p:nvPr/>
        </p:nvSpPr>
        <p:spPr>
          <a:xfrm>
            <a:off x="3307687" y="6063703"/>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相続</a:t>
            </a:r>
          </a:p>
        </p:txBody>
      </p:sp>
      <p:sp>
        <p:nvSpPr>
          <p:cNvPr id="148" name="Shape 148"/>
          <p:cNvSpPr/>
          <p:nvPr/>
        </p:nvSpPr>
        <p:spPr>
          <a:xfrm>
            <a:off x="5335929" y="2158510"/>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１条〜174条の２</a:t>
            </a:r>
          </a:p>
        </p:txBody>
      </p:sp>
      <p:sp>
        <p:nvSpPr>
          <p:cNvPr id="149" name="Shape 149"/>
          <p:cNvSpPr/>
          <p:nvPr/>
        </p:nvSpPr>
        <p:spPr>
          <a:xfrm>
            <a:off x="5335929" y="3155446"/>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175条〜398条の22</a:t>
            </a:r>
          </a:p>
        </p:txBody>
      </p:sp>
      <p:sp>
        <p:nvSpPr>
          <p:cNvPr id="150" name="Shape 150"/>
          <p:cNvSpPr/>
          <p:nvPr/>
        </p:nvSpPr>
        <p:spPr>
          <a:xfrm>
            <a:off x="5335929" y="4152381"/>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399条〜724条</a:t>
            </a:r>
          </a:p>
        </p:txBody>
      </p:sp>
      <p:sp>
        <p:nvSpPr>
          <p:cNvPr id="151" name="Shape 151"/>
          <p:cNvSpPr/>
          <p:nvPr/>
        </p:nvSpPr>
        <p:spPr>
          <a:xfrm>
            <a:off x="5335929" y="5149317"/>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725条〜881条</a:t>
            </a:r>
          </a:p>
        </p:txBody>
      </p:sp>
      <p:sp>
        <p:nvSpPr>
          <p:cNvPr id="152" name="Shape 152"/>
          <p:cNvSpPr/>
          <p:nvPr/>
        </p:nvSpPr>
        <p:spPr>
          <a:xfrm>
            <a:off x="5335929" y="6146252"/>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882条〜1044条</a:t>
            </a:r>
          </a:p>
        </p:txBody>
      </p:sp>
      <p:pic>
        <p:nvPicPr>
          <p:cNvPr id="153" name="pasted-image.pdf"/>
          <p:cNvPicPr>
            <a:picLocks noChangeAspect="1"/>
          </p:cNvPicPr>
          <p:nvPr/>
        </p:nvPicPr>
        <p:blipFill>
          <a:blip r:embed="rId2">
            <a:extLst/>
          </a:blip>
          <a:stretch>
            <a:fillRect/>
          </a:stretch>
        </p:blipFill>
        <p:spPr>
          <a:xfrm>
            <a:off x="9479909" y="3037963"/>
            <a:ext cx="317501" cy="1879601"/>
          </a:xfrm>
          <a:prstGeom prst="rect">
            <a:avLst/>
          </a:prstGeom>
          <a:ln w="12700">
            <a:miter lim="400000"/>
          </a:ln>
        </p:spPr>
      </p:pic>
      <p:sp>
        <p:nvSpPr>
          <p:cNvPr id="154" name="Shape 154"/>
          <p:cNvSpPr/>
          <p:nvPr/>
        </p:nvSpPr>
        <p:spPr>
          <a:xfrm>
            <a:off x="10009082" y="3571364"/>
            <a:ext cx="22479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財産法</a:t>
            </a:r>
          </a:p>
        </p:txBody>
      </p:sp>
      <p:pic>
        <p:nvPicPr>
          <p:cNvPr id="155" name="pasted-image.pdf"/>
          <p:cNvPicPr>
            <a:picLocks noChangeAspect="1"/>
          </p:cNvPicPr>
          <p:nvPr/>
        </p:nvPicPr>
        <p:blipFill>
          <a:blip r:embed="rId2">
            <a:extLst/>
          </a:blip>
          <a:stretch>
            <a:fillRect/>
          </a:stretch>
        </p:blipFill>
        <p:spPr>
          <a:xfrm>
            <a:off x="9479909" y="5037537"/>
            <a:ext cx="317501" cy="1879601"/>
          </a:xfrm>
          <a:prstGeom prst="rect">
            <a:avLst/>
          </a:prstGeom>
          <a:ln w="12700">
            <a:miter lim="400000"/>
          </a:ln>
        </p:spPr>
      </p:pic>
      <p:sp>
        <p:nvSpPr>
          <p:cNvPr id="156" name="Shape 156"/>
          <p:cNvSpPr/>
          <p:nvPr/>
        </p:nvSpPr>
        <p:spPr>
          <a:xfrm>
            <a:off x="10009082" y="5570937"/>
            <a:ext cx="22479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親族法</a:t>
            </a:r>
          </a:p>
        </p:txBody>
      </p:sp>
      <p:pic>
        <p:nvPicPr>
          <p:cNvPr id="157" name="pasted-image.pdf"/>
          <p:cNvPicPr>
            <a:picLocks noChangeAspect="0"/>
          </p:cNvPicPr>
          <p:nvPr/>
        </p:nvPicPr>
        <p:blipFill>
          <a:blip r:embed="rId3">
            <a:extLst/>
          </a:blip>
          <a:stretch>
            <a:fillRect/>
          </a:stretch>
        </p:blipFill>
        <p:spPr>
          <a:xfrm>
            <a:off x="2652533" y="1878486"/>
            <a:ext cx="552399" cy="5195581"/>
          </a:xfrm>
          <a:prstGeom prst="rect">
            <a:avLst/>
          </a:prstGeom>
          <a:ln w="12700">
            <a:miter lim="400000"/>
          </a:ln>
        </p:spPr>
      </p:pic>
      <p:sp>
        <p:nvSpPr>
          <p:cNvPr id="158" name="Shape 158"/>
          <p:cNvSpPr/>
          <p:nvPr/>
        </p:nvSpPr>
        <p:spPr>
          <a:xfrm>
            <a:off x="10147667" y="9095029"/>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テキスト181ページ</a:t>
            </a:r>
          </a:p>
        </p:txBody>
      </p:sp>
      <p:sp>
        <p:nvSpPr>
          <p:cNvPr id="159" name="Shape 159"/>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１．民法（相続法）</a:t>
            </a:r>
          </a:p>
        </p:txBody>
      </p:sp>
      <p:sp>
        <p:nvSpPr>
          <p:cNvPr id="478" name="Shape 478"/>
          <p:cNvSpPr/>
          <p:nvPr/>
        </p:nvSpPr>
        <p:spPr>
          <a:xfrm>
            <a:off x="773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遺言</a:t>
            </a:r>
          </a:p>
        </p:txBody>
      </p:sp>
      <p:sp>
        <p:nvSpPr>
          <p:cNvPr id="479" name="Shape 479"/>
          <p:cNvSpPr/>
          <p:nvPr/>
        </p:nvSpPr>
        <p:spPr>
          <a:xfrm>
            <a:off x="1749022" y="2852560"/>
            <a:ext cx="10945729"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在宅一人暮らしの被後見人（精神発達遅滞）の方について，遺言能力があるのではないかと考え，説明してみたが，日によって意向がコロコロ変わった。法律上は不可能ではないとしても，実際に遺言書を作成するとなると，本人の真意を確定することはありえないと思われる。　</a:t>
            </a:r>
          </a:p>
        </p:txBody>
      </p:sp>
      <p:sp>
        <p:nvSpPr>
          <p:cNvPr id="480" name="Shape 480"/>
          <p:cNvSpPr/>
          <p:nvPr/>
        </p:nvSpPr>
        <p:spPr>
          <a:xfrm>
            <a:off x="1308755" y="2101083"/>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被後見人，被保佐人の遺言は実際には難しい。</a:t>
            </a:r>
          </a:p>
        </p:txBody>
      </p:sp>
      <p:sp>
        <p:nvSpPr>
          <p:cNvPr id="481" name="Shape 481"/>
          <p:cNvSpPr/>
          <p:nvPr/>
        </p:nvSpPr>
        <p:spPr>
          <a:xfrm>
            <a:off x="1435755" y="4950289"/>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高齢者の遺言を引き受ける場合（参考）</a:t>
            </a:r>
          </a:p>
        </p:txBody>
      </p:sp>
      <p:sp>
        <p:nvSpPr>
          <p:cNvPr id="482" name="Shape 482"/>
          <p:cNvSpPr/>
          <p:nvPr/>
        </p:nvSpPr>
        <p:spPr>
          <a:xfrm>
            <a:off x="1749022" y="5798440"/>
            <a:ext cx="10945729"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当職において高齢者の遺言作成を引き受ける場合には，従前から依頼者と親交があり，依頼者の判断能力が確保されていることが明らかである場合でない限り，成年後見用診断書の提出を求めている。そこで，制度利用不要，補助相当の診断がなされない限り，受任しないことにしている。</a:t>
            </a:r>
          </a:p>
        </p:txBody>
      </p:sp>
      <p:sp>
        <p:nvSpPr>
          <p:cNvPr id="483" name="Shape 483"/>
          <p:cNvSpPr/>
          <p:nvPr/>
        </p:nvSpPr>
        <p:spPr>
          <a:xfrm>
            <a:off x="1435755" y="7865792"/>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撤回の自由</a:t>
            </a:r>
          </a:p>
        </p:txBody>
      </p:sp>
      <p:sp>
        <p:nvSpPr>
          <p:cNvPr id="484" name="Shape 484"/>
          <p:cNvSpPr/>
          <p:nvPr/>
        </p:nvSpPr>
        <p:spPr>
          <a:xfrm>
            <a:off x="1435755" y="8580340"/>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a:r>
              <a:t>遺留分（遺言の事由の制限）</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Shape 486"/>
          <p:cNvSpPr/>
          <p:nvPr/>
        </p:nvSpPr>
        <p:spPr>
          <a:xfrm>
            <a:off x="239890" y="231515"/>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２．刑法その他の法律</a:t>
            </a:r>
          </a:p>
        </p:txBody>
      </p:sp>
      <p:sp>
        <p:nvSpPr>
          <p:cNvPr id="487" name="Shape 487"/>
          <p:cNvSpPr/>
          <p:nvPr/>
        </p:nvSpPr>
        <p:spPr>
          <a:xfrm>
            <a:off x="773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犯罪</a:t>
            </a:r>
          </a:p>
        </p:txBody>
      </p:sp>
      <p:sp>
        <p:nvSpPr>
          <p:cNvPr id="488" name="Shape 488"/>
          <p:cNvSpPr/>
          <p:nvPr/>
        </p:nvSpPr>
        <p:spPr>
          <a:xfrm>
            <a:off x="1241022" y="1942761"/>
            <a:ext cx="11438449"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犯罪構成要件に該当する，違法で有責な行為。</a:t>
            </a:r>
          </a:p>
          <a:p>
            <a:pPr algn="l">
              <a:defRPr sz="2400"/>
            </a:pPr>
            <a:r>
              <a:t>　犯罪構成要件は，刑法その他の法律に規定されている。</a:t>
            </a:r>
          </a:p>
          <a:p>
            <a:pPr algn="l">
              <a:defRPr sz="2400"/>
            </a:pPr>
            <a:r>
              <a:t>　違法な行為とは，犯罪構成要件に該当し，かつ，正当防衛や緊急避難といった違法性阻却事由がない行為をいう。</a:t>
            </a:r>
          </a:p>
          <a:p>
            <a:pPr algn="l">
              <a:defRPr sz="2400"/>
            </a:pPr>
            <a:r>
              <a:t>　有責な行為とは，犯罪構成要件に該当する違法な行為で，刑事未成年，心神喪失といった責任阻却事由がない行為をいう。なお，刑法上「有責な行為」とは，刑法的非難を加えることができる行為をいう。</a:t>
            </a:r>
          </a:p>
        </p:txBody>
      </p:sp>
      <p:sp>
        <p:nvSpPr>
          <p:cNvPr id="489" name="Shape 489"/>
          <p:cNvSpPr/>
          <p:nvPr/>
        </p:nvSpPr>
        <p:spPr>
          <a:xfrm>
            <a:off x="9677963" y="9097239"/>
            <a:ext cx="29916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テキスト233ページ〜</a:t>
            </a:r>
          </a:p>
        </p:txBody>
      </p:sp>
      <p:sp>
        <p:nvSpPr>
          <p:cNvPr id="490" name="Shape 490"/>
          <p:cNvSpPr/>
          <p:nvPr/>
        </p:nvSpPr>
        <p:spPr>
          <a:xfrm>
            <a:off x="814366" y="6152602"/>
            <a:ext cx="113157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被後見人・被保佐人・被補助人による犯罪行為</a:t>
            </a:r>
          </a:p>
        </p:txBody>
      </p:sp>
      <p:sp>
        <p:nvSpPr>
          <p:cNvPr id="491" name="Shape 491"/>
          <p:cNvSpPr/>
          <p:nvPr/>
        </p:nvSpPr>
        <p:spPr>
          <a:xfrm>
            <a:off x="1244705" y="6902464"/>
            <a:ext cx="10945729"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判断能力を喪失していたり，あるいは著しく減退しているとして，心神喪失・心神耗弱（刑法39条）となり，犯罪不成立・刑の減軽事由となることもある。</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nvSpPr>
        <p:spPr>
          <a:xfrm>
            <a:off x="239890" y="231515"/>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２．刑法その他の法律</a:t>
            </a:r>
          </a:p>
        </p:txBody>
      </p:sp>
      <p:sp>
        <p:nvSpPr>
          <p:cNvPr id="494" name="Shape 494"/>
          <p:cNvSpPr/>
          <p:nvPr/>
        </p:nvSpPr>
        <p:spPr>
          <a:xfrm>
            <a:off x="9677963" y="9097239"/>
            <a:ext cx="29916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テキスト233ページ〜</a:t>
            </a:r>
          </a:p>
        </p:txBody>
      </p:sp>
      <p:sp>
        <p:nvSpPr>
          <p:cNvPr id="495" name="Shape 495"/>
          <p:cNvSpPr/>
          <p:nvPr/>
        </p:nvSpPr>
        <p:spPr>
          <a:xfrm>
            <a:off x="1326419" y="1049319"/>
            <a:ext cx="10782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被後見人・被保佐人・被補助人に対する犯罪</a:t>
            </a:r>
          </a:p>
        </p:txBody>
      </p:sp>
      <p:grpSp>
        <p:nvGrpSpPr>
          <p:cNvPr id="498" name="Group 498"/>
          <p:cNvGrpSpPr/>
          <p:nvPr/>
        </p:nvGrpSpPr>
        <p:grpSpPr>
          <a:xfrm>
            <a:off x="915933" y="2511361"/>
            <a:ext cx="11908073" cy="2185746"/>
            <a:chOff x="0" y="0"/>
            <a:chExt cx="11908071" cy="2185745"/>
          </a:xfrm>
        </p:grpSpPr>
        <p:sp>
          <p:nvSpPr>
            <p:cNvPr id="496" name="Shape 496"/>
            <p:cNvSpPr/>
            <p:nvPr/>
          </p:nvSpPr>
          <p:spPr>
            <a:xfrm>
              <a:off x="0" y="0"/>
              <a:ext cx="11438449"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800"/>
              </a:lvl1pPr>
            </a:lstStyle>
            <a:p>
              <a:pPr/>
              <a:r>
                <a:t>　後見人等による横領（→横領，業務上横領）　　　</a:t>
              </a:r>
            </a:p>
          </p:txBody>
        </p:sp>
        <p:sp>
          <p:nvSpPr>
            <p:cNvPr id="497" name="Shape 497"/>
            <p:cNvSpPr/>
            <p:nvPr/>
          </p:nvSpPr>
          <p:spPr>
            <a:xfrm>
              <a:off x="962343" y="560145"/>
              <a:ext cx="10945729"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800"/>
              </a:pPr>
              <a:r>
                <a:t>　</a:t>
              </a:r>
              <a:r>
                <a:rPr>
                  <a:solidFill>
                    <a:schemeClr val="accent5">
                      <a:lumOff val="10161"/>
                    </a:schemeClr>
                  </a:solidFill>
                </a:rPr>
                <a:t>最近は専門職による横領も少なくない。</a:t>
              </a:r>
              <a:endParaRPr>
                <a:solidFill>
                  <a:schemeClr val="accent5">
                    <a:lumOff val="10161"/>
                  </a:schemeClr>
                </a:solidFill>
              </a:endParaRPr>
            </a:p>
            <a:p>
              <a:pPr algn="l">
                <a:defRPr sz="2800"/>
              </a:pPr>
              <a:r>
                <a:rPr>
                  <a:solidFill>
                    <a:schemeClr val="accent5">
                      <a:lumOff val="10161"/>
                    </a:schemeClr>
                  </a:solidFill>
                </a:rPr>
                <a:t>　親族・近親者が事件本人の財産を自分が使って良いと思い込んで　　いることもある。</a:t>
              </a:r>
              <a:r>
                <a:t>　</a:t>
              </a:r>
            </a:p>
          </p:txBody>
        </p:sp>
      </p:grpSp>
      <p:grpSp>
        <p:nvGrpSpPr>
          <p:cNvPr id="502" name="Group 502"/>
          <p:cNvGrpSpPr/>
          <p:nvPr/>
        </p:nvGrpSpPr>
        <p:grpSpPr>
          <a:xfrm>
            <a:off x="915933" y="5225110"/>
            <a:ext cx="11908073" cy="1579988"/>
            <a:chOff x="0" y="0"/>
            <a:chExt cx="11908071" cy="1579987"/>
          </a:xfrm>
        </p:grpSpPr>
        <p:sp>
          <p:nvSpPr>
            <p:cNvPr id="499" name="Shape 499"/>
            <p:cNvSpPr/>
            <p:nvPr/>
          </p:nvSpPr>
          <p:spPr>
            <a:xfrm>
              <a:off x="0" y="-1"/>
              <a:ext cx="1160758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800"/>
              </a:lvl1pPr>
            </a:lstStyle>
            <a:p>
              <a:pPr/>
              <a:r>
                <a:t>　在宅の被後見人，被保佐人，被補助人に対する悪質商法（→詐欺罪等）</a:t>
              </a:r>
            </a:p>
          </p:txBody>
        </p:sp>
        <p:sp>
          <p:nvSpPr>
            <p:cNvPr id="500" name="Shape 500"/>
            <p:cNvSpPr/>
            <p:nvPr/>
          </p:nvSpPr>
          <p:spPr>
            <a:xfrm>
              <a:off x="962343" y="585649"/>
              <a:ext cx="1094572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800"/>
              </a:pPr>
              <a:r>
                <a:t>　</a:t>
              </a:r>
              <a:r>
                <a:rPr>
                  <a:solidFill>
                    <a:schemeClr val="accent5">
                      <a:lumOff val="10161"/>
                    </a:schemeClr>
                  </a:solidFill>
                </a:rPr>
                <a:t>高齢者は騙されるのではなく，脅されていることも多い。</a:t>
              </a:r>
            </a:p>
          </p:txBody>
        </p:sp>
        <p:sp>
          <p:nvSpPr>
            <p:cNvPr id="501" name="Shape 501"/>
            <p:cNvSpPr/>
            <p:nvPr/>
          </p:nvSpPr>
          <p:spPr>
            <a:xfrm>
              <a:off x="962343" y="1071987"/>
              <a:ext cx="1094572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800"/>
              </a:pPr>
              <a:r>
                <a:t>　</a:t>
              </a:r>
              <a:r>
                <a:rPr>
                  <a:solidFill>
                    <a:schemeClr val="accent5">
                      <a:lumOff val="10161"/>
                    </a:schemeClr>
                  </a:solidFill>
                </a:rPr>
                <a:t>認知症高齢者に相場取引をさせた事案もある。</a:t>
              </a:r>
            </a:p>
          </p:txBody>
        </p:sp>
      </p:grpSp>
      <p:sp>
        <p:nvSpPr>
          <p:cNvPr id="503" name="Shape 503"/>
          <p:cNvSpPr/>
          <p:nvPr/>
        </p:nvSpPr>
        <p:spPr>
          <a:xfrm>
            <a:off x="998345" y="7333102"/>
            <a:ext cx="11438449"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vl1pPr>
          </a:lstStyle>
          <a:p>
            <a:pPr/>
            <a:r>
              <a:t>　入所施設による虐待事案（→暴行罪，傷害罪等）</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Shape 505"/>
          <p:cNvSpPr/>
          <p:nvPr/>
        </p:nvSpPr>
        <p:spPr>
          <a:xfrm>
            <a:off x="239890" y="231515"/>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２．刑法その他の法律</a:t>
            </a:r>
          </a:p>
        </p:txBody>
      </p:sp>
      <p:sp>
        <p:nvSpPr>
          <p:cNvPr id="506" name="Shape 506"/>
          <p:cNvSpPr/>
          <p:nvPr/>
        </p:nvSpPr>
        <p:spPr>
          <a:xfrm>
            <a:off x="980484" y="1256472"/>
            <a:ext cx="8047435"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lvl1pPr>
          </a:lstStyle>
          <a:p>
            <a:pPr/>
            <a:r>
              <a:t>消費者契約法・特定商取引法</a:t>
            </a:r>
          </a:p>
        </p:txBody>
      </p:sp>
      <p:sp>
        <p:nvSpPr>
          <p:cNvPr id="507" name="Shape 507"/>
          <p:cNvSpPr/>
          <p:nvPr/>
        </p:nvSpPr>
        <p:spPr>
          <a:xfrm>
            <a:off x="1241022" y="2019941"/>
            <a:ext cx="10945729"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消費者保護のために，民法の詐欺・強迫取消（民法96条）の要件を緩和。</a:t>
            </a:r>
          </a:p>
          <a:p>
            <a:pPr algn="l">
              <a:defRPr sz="2400"/>
            </a:pPr>
            <a:r>
              <a:t>　その反面，取消，契約解除をなしうる期間等の限定がある。</a:t>
            </a:r>
          </a:p>
        </p:txBody>
      </p:sp>
      <p:sp>
        <p:nvSpPr>
          <p:cNvPr id="508" name="Shape 508"/>
          <p:cNvSpPr/>
          <p:nvPr/>
        </p:nvSpPr>
        <p:spPr>
          <a:xfrm>
            <a:off x="9677963" y="9097239"/>
            <a:ext cx="29916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テキスト233ページ〜</a:t>
            </a:r>
          </a:p>
        </p:txBody>
      </p:sp>
      <p:graphicFrame>
        <p:nvGraphicFramePr>
          <p:cNvPr id="509" name="Table 509"/>
          <p:cNvGraphicFramePr/>
          <p:nvPr/>
        </p:nvGraphicFramePr>
        <p:xfrm>
          <a:off x="971186" y="3187357"/>
          <a:ext cx="11075128" cy="518696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65607"/>
                <a:gridCol w="2765607"/>
                <a:gridCol w="2765607"/>
                <a:gridCol w="2765607"/>
              </a:tblGrid>
              <a:tr h="1591943">
                <a:tc>
                  <a:txBody>
                    <a:bodyPr/>
                    <a:lstStyle/>
                    <a:p>
                      <a:pPr defTabSz="457200">
                        <a:defRPr sz="3200"/>
                      </a:pPr>
                    </a:p>
                  </a:txBody>
                  <a:tcPr marL="50800" marR="50800" marT="50800" marB="50800" anchor="ctr" anchorCtr="0" horzOverflow="overflow"/>
                </a:tc>
                <a:tc>
                  <a:txBody>
                    <a:bodyPr/>
                    <a:lstStyle/>
                    <a:p>
                      <a:pPr defTabSz="457200">
                        <a:defRPr>
                          <a:solidFill>
                            <a:srgbClr val="000000"/>
                          </a:solidFill>
                        </a:defRPr>
                      </a:pPr>
                      <a:r>
                        <a:rPr sz="2400">
                          <a:solidFill>
                            <a:srgbClr val="5A5950"/>
                          </a:solidFill>
                        </a:rPr>
                        <a:t>民法による取消</a:t>
                      </a:r>
                    </a:p>
                  </a:txBody>
                  <a:tcPr marL="50800" marR="50800" marT="50800" marB="50800" anchor="ctr" anchorCtr="0" horzOverflow="overflow"/>
                </a:tc>
                <a:tc>
                  <a:txBody>
                    <a:bodyPr/>
                    <a:lstStyle/>
                    <a:p>
                      <a:pPr algn="l" defTabSz="457200">
                        <a:defRPr sz="2400"/>
                      </a:pPr>
                      <a:r>
                        <a:t>消費者契約法</a:t>
                      </a:r>
                    </a:p>
                    <a:p>
                      <a:pPr defTabSz="457200">
                        <a:defRPr sz="2400"/>
                      </a:pPr>
                      <a:r>
                        <a:t>　　による取消</a:t>
                      </a:r>
                    </a:p>
                  </a:txBody>
                  <a:tcPr marL="50800" marR="50800" marT="50800" marB="50800" anchor="ctr" anchorCtr="0" horzOverflow="overflow"/>
                </a:tc>
                <a:tc>
                  <a:txBody>
                    <a:bodyPr/>
                    <a:lstStyle/>
                    <a:p>
                      <a:pPr algn="l" defTabSz="457200">
                        <a:defRPr sz="2400"/>
                      </a:pPr>
                      <a:r>
                        <a:t>特定商取引法　</a:t>
                      </a:r>
                    </a:p>
                    <a:p>
                      <a:pPr algn="r" defTabSz="457200">
                        <a:defRPr sz="2400"/>
                      </a:pPr>
                      <a:r>
                        <a:t>による撤回</a:t>
                      </a:r>
                    </a:p>
                  </a:txBody>
                  <a:tcPr marL="50800" marR="50800" marT="50800" marB="50800" anchor="ctr" anchorCtr="0" horzOverflow="overflow"/>
                </a:tc>
              </a:tr>
              <a:tr h="2389539">
                <a:tc>
                  <a:txBody>
                    <a:bodyPr/>
                    <a:lstStyle/>
                    <a:p>
                      <a:pPr defTabSz="457200">
                        <a:defRPr>
                          <a:solidFill>
                            <a:srgbClr val="000000"/>
                          </a:solidFill>
                        </a:defRPr>
                      </a:pPr>
                      <a:r>
                        <a:rPr sz="2400">
                          <a:solidFill>
                            <a:srgbClr val="5A5950"/>
                          </a:solidFill>
                        </a:rPr>
                        <a:t>要件</a:t>
                      </a:r>
                    </a:p>
                  </a:txBody>
                  <a:tcPr marL="50800" marR="50800" marT="50800" marB="50800" anchor="ctr" anchorCtr="0" horzOverflow="overflow"/>
                </a:tc>
                <a:tc>
                  <a:txBody>
                    <a:bodyPr/>
                    <a:lstStyle/>
                    <a:p>
                      <a:pPr algn="l" defTabSz="457200">
                        <a:defRPr>
                          <a:solidFill>
                            <a:srgbClr val="000000"/>
                          </a:solidFill>
                        </a:defRPr>
                      </a:pPr>
                      <a:r>
                        <a:rPr sz="2200">
                          <a:solidFill>
                            <a:srgbClr val="5A5950"/>
                          </a:solidFill>
                        </a:rPr>
                        <a:t>虚偽の事実と騙す意思，害意の告知</a:t>
                      </a:r>
                    </a:p>
                  </a:txBody>
                  <a:tcPr marL="50800" marR="50800" marT="50800" marB="50800" anchor="ctr" anchorCtr="0" horzOverflow="overflow"/>
                </a:tc>
                <a:tc>
                  <a:txBody>
                    <a:bodyPr/>
                    <a:lstStyle/>
                    <a:p>
                      <a:pPr algn="l" defTabSz="457200">
                        <a:defRPr>
                          <a:solidFill>
                            <a:srgbClr val="000000"/>
                          </a:solidFill>
                        </a:defRPr>
                      </a:pPr>
                      <a:r>
                        <a:rPr sz="2000">
                          <a:solidFill>
                            <a:srgbClr val="5A5950"/>
                          </a:solidFill>
                        </a:rPr>
                        <a:t>不当な勧誘
（不実告知，断定的判断の提供，故意による不利益事実の不告知，不退去，退去妨害または監禁）</a:t>
                      </a:r>
                    </a:p>
                  </a:txBody>
                  <a:tcPr marL="50800" marR="50800" marT="50800" marB="50800" anchor="ctr" anchorCtr="0" horzOverflow="overflow"/>
                </a:tc>
                <a:tc>
                  <a:txBody>
                    <a:bodyPr/>
                    <a:lstStyle/>
                    <a:p>
                      <a:pPr defTabSz="457200">
                        <a:defRPr>
                          <a:solidFill>
                            <a:srgbClr val="000000"/>
                          </a:solidFill>
                        </a:defRPr>
                      </a:pPr>
                      <a:r>
                        <a:rPr sz="2400">
                          <a:solidFill>
                            <a:srgbClr val="5A5950"/>
                          </a:solidFill>
                        </a:rPr>
                        <a:t>特定の種類の取引</a:t>
                      </a:r>
                    </a:p>
                  </a:txBody>
                  <a:tcPr marL="50800" marR="50800" marT="50800" marB="50800" anchor="ctr" anchorCtr="0" horzOverflow="overflow"/>
                </a:tc>
              </a:tr>
              <a:tr h="1192782">
                <a:tc>
                  <a:txBody>
                    <a:bodyPr/>
                    <a:lstStyle/>
                    <a:p>
                      <a:pPr defTabSz="457200">
                        <a:defRPr>
                          <a:solidFill>
                            <a:srgbClr val="000000"/>
                          </a:solidFill>
                        </a:defRPr>
                      </a:pPr>
                      <a:r>
                        <a:rPr sz="2400">
                          <a:solidFill>
                            <a:srgbClr val="5A5950"/>
                          </a:solidFill>
                        </a:rPr>
                        <a:t>期間</a:t>
                      </a:r>
                    </a:p>
                  </a:txBody>
                  <a:tcPr marL="50800" marR="50800" marT="50800" marB="50800" anchor="ctr" anchorCtr="0" horzOverflow="overflow"/>
                </a:tc>
                <a:tc>
                  <a:txBody>
                    <a:bodyPr/>
                    <a:lstStyle/>
                    <a:p>
                      <a:pPr algn="l" defTabSz="457200">
                        <a:defRPr>
                          <a:solidFill>
                            <a:srgbClr val="000000"/>
                          </a:solidFill>
                        </a:defRPr>
                      </a:pPr>
                      <a:r>
                        <a:rPr sz="2200">
                          <a:solidFill>
                            <a:srgbClr val="5A5950"/>
                          </a:solidFill>
                        </a:rPr>
                        <a:t>取消可能時から５年
行為時から20年</a:t>
                      </a:r>
                    </a:p>
                  </a:txBody>
                  <a:tcPr marL="50800" marR="50800" marT="50800" marB="50800" anchor="ctr" anchorCtr="0" horzOverflow="overflow"/>
                </a:tc>
                <a:tc>
                  <a:txBody>
                    <a:bodyPr/>
                    <a:lstStyle/>
                    <a:p>
                      <a:pPr algn="l" defTabSz="457200">
                        <a:defRPr>
                          <a:solidFill>
                            <a:srgbClr val="000000"/>
                          </a:solidFill>
                        </a:defRPr>
                      </a:pPr>
                      <a:r>
                        <a:rPr sz="2200">
                          <a:solidFill>
                            <a:srgbClr val="5A5950"/>
                          </a:solidFill>
                        </a:rPr>
                        <a:t>追認可能時から６月
契約時から５年</a:t>
                      </a:r>
                    </a:p>
                  </a:txBody>
                  <a:tcPr marL="50800" marR="50800" marT="50800" marB="50800" anchor="ctr" anchorCtr="0" horzOverflow="overflow"/>
                </a:tc>
                <a:tc>
                  <a:txBody>
                    <a:bodyPr/>
                    <a:lstStyle/>
                    <a:p>
                      <a:pPr algn="l" defTabSz="457200">
                        <a:defRPr sz="2400"/>
                      </a:pPr>
                      <a:r>
                        <a:t>　</a:t>
                      </a:r>
                      <a:r>
                        <a:rPr sz="2200"/>
                        <a:t>書面交付</a:t>
                      </a:r>
                      <a:r>
                        <a:t>の</a:t>
                      </a:r>
                      <a:r>
                        <a:rPr sz="2200"/>
                        <a:t>時から数日間</a:t>
                      </a:r>
                      <a:r>
                        <a:rPr sz="2100"/>
                        <a:t>（※）</a:t>
                      </a:r>
                    </a:p>
                  </a:txBody>
                  <a:tcPr marL="50800" marR="50800" marT="50800" marB="50800" anchor="ctr" anchorCtr="0" horzOverflow="overflow"/>
                </a:tc>
              </a:tr>
            </a:tbl>
          </a:graphicData>
        </a:graphic>
      </p:graphicFrame>
      <p:sp>
        <p:nvSpPr>
          <p:cNvPr id="510" name="Shape 510"/>
          <p:cNvSpPr/>
          <p:nvPr/>
        </p:nvSpPr>
        <p:spPr>
          <a:xfrm>
            <a:off x="994662" y="8529406"/>
            <a:ext cx="11438449"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　（※）法定要件の記載がなく，事実上期間が進行しないことも多い。</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nvSpPr>
        <p:spPr>
          <a:xfrm>
            <a:off x="239890" y="231515"/>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２．刑法その他の法律</a:t>
            </a:r>
          </a:p>
        </p:txBody>
      </p:sp>
      <p:sp>
        <p:nvSpPr>
          <p:cNvPr id="513" name="Shape 513"/>
          <p:cNvSpPr/>
          <p:nvPr/>
        </p:nvSpPr>
        <p:spPr>
          <a:xfrm>
            <a:off x="773050" y="1408871"/>
            <a:ext cx="6175244"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lvl1pPr>
          </a:lstStyle>
          <a:p>
            <a:pPr/>
            <a:r>
              <a:t>金融商品取引法</a:t>
            </a:r>
          </a:p>
        </p:txBody>
      </p:sp>
      <p:sp>
        <p:nvSpPr>
          <p:cNvPr id="514" name="Shape 514"/>
          <p:cNvSpPr/>
          <p:nvPr/>
        </p:nvSpPr>
        <p:spPr>
          <a:xfrm>
            <a:off x="777284" y="5135185"/>
            <a:ext cx="8047435"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lvl1pPr>
          </a:lstStyle>
          <a:p>
            <a:pPr/>
            <a:r>
              <a:t>その他最近の悪質商法</a:t>
            </a:r>
          </a:p>
        </p:txBody>
      </p:sp>
      <p:sp>
        <p:nvSpPr>
          <p:cNvPr id="515" name="Shape 515"/>
          <p:cNvSpPr/>
          <p:nvPr/>
        </p:nvSpPr>
        <p:spPr>
          <a:xfrm>
            <a:off x="9677963" y="9097239"/>
            <a:ext cx="29916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テキスト233ページ〜</a:t>
            </a:r>
          </a:p>
        </p:txBody>
      </p:sp>
      <p:sp>
        <p:nvSpPr>
          <p:cNvPr id="516" name="Shape 516"/>
          <p:cNvSpPr/>
          <p:nvPr/>
        </p:nvSpPr>
        <p:spPr>
          <a:xfrm>
            <a:off x="1045462" y="2133261"/>
            <a:ext cx="11438449"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vl1pPr>
          </a:lstStyle>
          <a:p>
            <a:pPr/>
            <a:r>
              <a:t>　年金などしか収入がない者に元本保証のない金融商品を勧誘しただけで違法となる場合がある。</a:t>
            </a:r>
          </a:p>
        </p:txBody>
      </p:sp>
      <p:sp>
        <p:nvSpPr>
          <p:cNvPr id="517" name="Shape 517"/>
          <p:cNvSpPr/>
          <p:nvPr/>
        </p:nvSpPr>
        <p:spPr>
          <a:xfrm>
            <a:off x="1816221" y="3335528"/>
            <a:ext cx="3311640"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pPr>
            <a:r>
              <a:t>　</a:t>
            </a:r>
            <a:r>
              <a:rPr>
                <a:solidFill>
                  <a:schemeClr val="accent5">
                    <a:lumOff val="10161"/>
                  </a:schemeClr>
                </a:solidFill>
              </a:rPr>
              <a:t>商品先物取引</a:t>
            </a:r>
          </a:p>
        </p:txBody>
      </p:sp>
      <p:sp>
        <p:nvSpPr>
          <p:cNvPr id="518" name="Shape 518"/>
          <p:cNvSpPr/>
          <p:nvPr/>
        </p:nvSpPr>
        <p:spPr>
          <a:xfrm>
            <a:off x="1816221" y="3873406"/>
            <a:ext cx="6684614"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pPr>
            <a:r>
              <a:t>　</a:t>
            </a:r>
            <a:r>
              <a:rPr>
                <a:solidFill>
                  <a:schemeClr val="accent5">
                    <a:lumOff val="10161"/>
                  </a:schemeClr>
                </a:solidFill>
              </a:rPr>
              <a:t>外国為替証拠金取引</a:t>
            </a:r>
          </a:p>
        </p:txBody>
      </p:sp>
      <p:sp>
        <p:nvSpPr>
          <p:cNvPr id="519" name="Shape 519"/>
          <p:cNvSpPr/>
          <p:nvPr/>
        </p:nvSpPr>
        <p:spPr>
          <a:xfrm>
            <a:off x="1816221" y="5951728"/>
            <a:ext cx="3311640"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pPr>
            <a:r>
              <a:t>　</a:t>
            </a:r>
            <a:r>
              <a:rPr>
                <a:solidFill>
                  <a:schemeClr val="accent5">
                    <a:lumOff val="10161"/>
                  </a:schemeClr>
                </a:solidFill>
              </a:rPr>
              <a:t>未公開株取引</a:t>
            </a:r>
          </a:p>
        </p:txBody>
      </p:sp>
      <p:sp>
        <p:nvSpPr>
          <p:cNvPr id="520" name="Shape 520"/>
          <p:cNvSpPr/>
          <p:nvPr/>
        </p:nvSpPr>
        <p:spPr>
          <a:xfrm>
            <a:off x="1816221" y="6519729"/>
            <a:ext cx="6684614"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pPr>
            <a:r>
              <a:t>　</a:t>
            </a:r>
            <a:r>
              <a:rPr>
                <a:solidFill>
                  <a:schemeClr val="accent5">
                    <a:lumOff val="10161"/>
                  </a:schemeClr>
                </a:solidFill>
              </a:rPr>
              <a:t>ねずみ講的な投資商法取引</a:t>
            </a:r>
          </a:p>
        </p:txBody>
      </p:sp>
      <p:sp>
        <p:nvSpPr>
          <p:cNvPr id="521" name="Shape 521"/>
          <p:cNvSpPr/>
          <p:nvPr/>
        </p:nvSpPr>
        <p:spPr>
          <a:xfrm>
            <a:off x="1336084" y="7781508"/>
            <a:ext cx="11205701"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lvl1pPr>
          </a:lstStyle>
          <a:p>
            <a:pPr/>
            <a:r>
              <a:t>急いで，社会福祉協議会・弁護士に相談を！</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8452572" y="9095029"/>
            <a:ext cx="432968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テキスト181ページ，186ページ</a:t>
            </a:r>
          </a:p>
        </p:txBody>
      </p:sp>
      <p:sp>
        <p:nvSpPr>
          <p:cNvPr id="162" name="Shape 162"/>
          <p:cNvSpPr/>
          <p:nvPr/>
        </p:nvSpPr>
        <p:spPr>
          <a:xfrm>
            <a:off x="994182" y="1271137"/>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法律行為</a:t>
            </a:r>
          </a:p>
        </p:txBody>
      </p:sp>
      <p:sp>
        <p:nvSpPr>
          <p:cNvPr id="163" name="Shape 163"/>
          <p:cNvSpPr/>
          <p:nvPr/>
        </p:nvSpPr>
        <p:spPr>
          <a:xfrm>
            <a:off x="4240147" y="1278862"/>
            <a:ext cx="8518732"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権利関係の変動（権利の発生・変更・消滅＝法律効果）を発生させる行為</a:t>
            </a:r>
          </a:p>
        </p:txBody>
      </p:sp>
      <p:sp>
        <p:nvSpPr>
          <p:cNvPr id="164" name="Shape 164"/>
          <p:cNvSpPr/>
          <p:nvPr/>
        </p:nvSpPr>
        <p:spPr>
          <a:xfrm>
            <a:off x="1639804" y="299659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契約</a:t>
            </a:r>
          </a:p>
        </p:txBody>
      </p:sp>
      <p:sp>
        <p:nvSpPr>
          <p:cNvPr id="165" name="Shape 165"/>
          <p:cNvSpPr/>
          <p:nvPr/>
        </p:nvSpPr>
        <p:spPr>
          <a:xfrm>
            <a:off x="4798486" y="2921334"/>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t>２人以上の当事者の意思表示の合致によって成立する法律行為</a:t>
            </a:r>
          </a:p>
        </p:txBody>
      </p:sp>
      <p:sp>
        <p:nvSpPr>
          <p:cNvPr id="166" name="Shape 166"/>
          <p:cNvSpPr/>
          <p:nvPr/>
        </p:nvSpPr>
        <p:spPr>
          <a:xfrm>
            <a:off x="1520193" y="5137479"/>
            <a:ext cx="2247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単独行為</a:t>
            </a:r>
          </a:p>
        </p:txBody>
      </p:sp>
      <p:sp>
        <p:nvSpPr>
          <p:cNvPr id="167" name="Shape 167"/>
          <p:cNvSpPr/>
          <p:nvPr/>
        </p:nvSpPr>
        <p:spPr>
          <a:xfrm>
            <a:off x="4798486" y="5074087"/>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t>１人の当事者の意思表示によって成立する法律行為</a:t>
            </a:r>
          </a:p>
        </p:txBody>
      </p:sp>
      <p:sp>
        <p:nvSpPr>
          <p:cNvPr id="168" name="Shape 168"/>
          <p:cNvSpPr/>
          <p:nvPr/>
        </p:nvSpPr>
        <p:spPr>
          <a:xfrm>
            <a:off x="1520193" y="7278363"/>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合同行為</a:t>
            </a:r>
          </a:p>
        </p:txBody>
      </p:sp>
      <p:sp>
        <p:nvSpPr>
          <p:cNvPr id="169" name="Shape 169"/>
          <p:cNvSpPr/>
          <p:nvPr/>
        </p:nvSpPr>
        <p:spPr>
          <a:xfrm>
            <a:off x="4798486" y="7226839"/>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t>複数人の当事者による同一方向の意思表示の集合によって成立する法律行為</a:t>
            </a:r>
          </a:p>
        </p:txBody>
      </p:sp>
      <p:sp>
        <p:nvSpPr>
          <p:cNvPr id="170" name="Shape 170"/>
          <p:cNvSpPr/>
          <p:nvPr/>
        </p:nvSpPr>
        <p:spPr>
          <a:xfrm>
            <a:off x="5612209" y="4106974"/>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solidFill>
                  <a:schemeClr val="accent5">
                    <a:lumOff val="10161"/>
                  </a:schemeClr>
                </a:solidFill>
              </a:rPr>
              <a:t>売買，賃貸借，消費貸借　等</a:t>
            </a:r>
          </a:p>
        </p:txBody>
      </p:sp>
      <p:sp>
        <p:nvSpPr>
          <p:cNvPr id="171" name="Shape 171"/>
          <p:cNvSpPr/>
          <p:nvPr/>
        </p:nvSpPr>
        <p:spPr>
          <a:xfrm>
            <a:off x="5612209" y="6274686"/>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solidFill>
                  <a:schemeClr val="accent5">
                    <a:lumOff val="10161"/>
                  </a:schemeClr>
                </a:solidFill>
              </a:rPr>
              <a:t>遺言，法律行為の取消　等</a:t>
            </a:r>
          </a:p>
        </p:txBody>
      </p:sp>
      <p:sp>
        <p:nvSpPr>
          <p:cNvPr id="172" name="Shape 172"/>
          <p:cNvSpPr/>
          <p:nvPr/>
        </p:nvSpPr>
        <p:spPr>
          <a:xfrm>
            <a:off x="5612209" y="8427634"/>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solidFill>
                  <a:schemeClr val="accent5">
                    <a:lumOff val="10161"/>
                  </a:schemeClr>
                </a:solidFill>
              </a:rPr>
              <a:t>株式会社の設立　等</a:t>
            </a:r>
          </a:p>
        </p:txBody>
      </p:sp>
      <p:sp>
        <p:nvSpPr>
          <p:cNvPr id="173" name="Shape 173"/>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994182" y="1271137"/>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法律行為</a:t>
            </a:r>
          </a:p>
        </p:txBody>
      </p:sp>
      <p:sp>
        <p:nvSpPr>
          <p:cNvPr id="176" name="Shape 176"/>
          <p:cNvSpPr/>
          <p:nvPr/>
        </p:nvSpPr>
        <p:spPr>
          <a:xfrm>
            <a:off x="4240147" y="1278862"/>
            <a:ext cx="8518732"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権利関係の変動（権利の発生・変更・消滅＝法律効果）を発生させる行為</a:t>
            </a:r>
          </a:p>
        </p:txBody>
      </p:sp>
      <p:sp>
        <p:nvSpPr>
          <p:cNvPr id="177" name="Shape 177"/>
          <p:cNvSpPr/>
          <p:nvPr/>
        </p:nvSpPr>
        <p:spPr>
          <a:xfrm>
            <a:off x="4798486" y="2921334"/>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t>２人以上の当事者の意思表示の合致によって成立する法律行為</a:t>
            </a:r>
          </a:p>
        </p:txBody>
      </p:sp>
      <p:sp>
        <p:nvSpPr>
          <p:cNvPr id="178" name="Shape 178"/>
          <p:cNvSpPr/>
          <p:nvPr/>
        </p:nvSpPr>
        <p:spPr>
          <a:xfrm>
            <a:off x="4798486" y="4084879"/>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t>２人以上の当事者の約束に法律効果を発生させる法律行為で、社会生活上重要な機能を営む。</a:t>
            </a:r>
          </a:p>
        </p:txBody>
      </p:sp>
      <p:sp>
        <p:nvSpPr>
          <p:cNvPr id="179" name="Shape 179"/>
          <p:cNvSpPr/>
          <p:nvPr/>
        </p:nvSpPr>
        <p:spPr>
          <a:xfrm>
            <a:off x="8346280" y="9080221"/>
            <a:ext cx="4482241"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chemeClr val="accent6">
                    <a:satOff val="1287"/>
                    <a:lumOff val="8300"/>
                  </a:schemeClr>
                </a:solidFill>
              </a:defRPr>
            </a:lvl1pPr>
          </a:lstStyle>
          <a:p>
            <a:pPr/>
            <a:r>
              <a:t>テキスト181ページ〜183ページ</a:t>
            </a:r>
          </a:p>
        </p:txBody>
      </p:sp>
      <p:grpSp>
        <p:nvGrpSpPr>
          <p:cNvPr id="195" name="Group 195"/>
          <p:cNvGrpSpPr/>
          <p:nvPr/>
        </p:nvGrpSpPr>
        <p:grpSpPr>
          <a:xfrm>
            <a:off x="943358" y="5937073"/>
            <a:ext cx="11266000" cy="2901889"/>
            <a:chOff x="0" y="0"/>
            <a:chExt cx="11265998" cy="2901888"/>
          </a:xfrm>
        </p:grpSpPr>
        <p:sp>
          <p:nvSpPr>
            <p:cNvPr id="180" name="Shape 180"/>
            <p:cNvSpPr/>
            <p:nvPr/>
          </p:nvSpPr>
          <p:spPr>
            <a:xfrm>
              <a:off x="431823"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181" name="Shape 181"/>
            <p:cNvSpPr/>
            <p:nvPr/>
          </p:nvSpPr>
          <p:spPr>
            <a:xfrm>
              <a:off x="-1" y="-1"/>
              <a:ext cx="27813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a:r>
                <a:t>契約の成立</a:t>
              </a:r>
            </a:p>
          </p:txBody>
        </p:sp>
        <p:sp>
          <p:nvSpPr>
            <p:cNvPr id="182" name="Shape 182"/>
            <p:cNvSpPr/>
            <p:nvPr/>
          </p:nvSpPr>
          <p:spPr>
            <a:xfrm>
              <a:off x="3203176"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183" name="Shape 183"/>
            <p:cNvSpPr/>
            <p:nvPr/>
          </p:nvSpPr>
          <p:spPr>
            <a:xfrm>
              <a:off x="6813204"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184" name="Shape 184"/>
            <p:cNvSpPr/>
            <p:nvPr/>
          </p:nvSpPr>
          <p:spPr>
            <a:xfrm>
              <a:off x="9780098"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pic>
          <p:nvPicPr>
            <p:cNvPr id="185" name="pasted-image.pdf"/>
            <p:cNvPicPr>
              <a:picLocks noChangeAspect="0"/>
            </p:cNvPicPr>
            <p:nvPr/>
          </p:nvPicPr>
          <p:blipFill>
            <a:blip r:embed="rId2">
              <a:extLst/>
            </a:blip>
            <a:stretch>
              <a:fillRect/>
            </a:stretch>
          </p:blipFill>
          <p:spPr>
            <a:xfrm>
              <a:off x="1470447" y="1094829"/>
              <a:ext cx="2654301" cy="558801"/>
            </a:xfrm>
            <a:prstGeom prst="rect">
              <a:avLst/>
            </a:prstGeom>
            <a:ln w="12700" cap="flat">
              <a:noFill/>
              <a:miter lim="400000"/>
            </a:ln>
            <a:effectLst/>
          </p:spPr>
        </p:pic>
        <p:pic>
          <p:nvPicPr>
            <p:cNvPr id="186" name="pasted-image.pdf"/>
            <p:cNvPicPr>
              <a:picLocks noChangeAspect="0"/>
            </p:cNvPicPr>
            <p:nvPr/>
          </p:nvPicPr>
          <p:blipFill>
            <a:blip r:embed="rId2">
              <a:extLst/>
            </a:blip>
            <a:stretch>
              <a:fillRect/>
            </a:stretch>
          </p:blipFill>
          <p:spPr>
            <a:xfrm rot="10800000">
              <a:off x="1079175" y="1950574"/>
              <a:ext cx="2654301" cy="558800"/>
            </a:xfrm>
            <a:prstGeom prst="rect">
              <a:avLst/>
            </a:prstGeom>
            <a:ln w="12700" cap="flat">
              <a:noFill/>
              <a:miter lim="400000"/>
            </a:ln>
            <a:effectLst/>
          </p:spPr>
        </p:pic>
        <p:sp>
          <p:nvSpPr>
            <p:cNvPr id="187" name="Shape 187"/>
            <p:cNvSpPr/>
            <p:nvPr/>
          </p:nvSpPr>
          <p:spPr>
            <a:xfrm>
              <a:off x="2198499" y="1332447"/>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sp>
          <p:nvSpPr>
            <p:cNvPr id="188" name="Shape 188"/>
            <p:cNvSpPr/>
            <p:nvPr/>
          </p:nvSpPr>
          <p:spPr>
            <a:xfrm>
              <a:off x="2211199" y="1836019"/>
              <a:ext cx="7239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承諾</a:t>
              </a:r>
            </a:p>
          </p:txBody>
        </p:sp>
        <p:sp>
          <p:nvSpPr>
            <p:cNvPr id="189" name="Shape 189"/>
            <p:cNvSpPr/>
            <p:nvPr/>
          </p:nvSpPr>
          <p:spPr>
            <a:xfrm>
              <a:off x="1739575"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申込承諾型</a:t>
              </a:r>
            </a:p>
          </p:txBody>
        </p:sp>
        <p:pic>
          <p:nvPicPr>
            <p:cNvPr id="190" name="pasted-image.pdf"/>
            <p:cNvPicPr>
              <a:picLocks noChangeAspect="1"/>
            </p:cNvPicPr>
            <p:nvPr/>
          </p:nvPicPr>
          <p:blipFill>
            <a:blip r:embed="rId3">
              <a:extLst/>
            </a:blip>
            <a:stretch>
              <a:fillRect/>
            </a:stretch>
          </p:blipFill>
          <p:spPr>
            <a:xfrm>
              <a:off x="8287568" y="1575153"/>
              <a:ext cx="841112" cy="458789"/>
            </a:xfrm>
            <a:prstGeom prst="rect">
              <a:avLst/>
            </a:prstGeom>
            <a:ln w="12700" cap="flat">
              <a:noFill/>
              <a:miter lim="400000"/>
            </a:ln>
            <a:effectLst/>
          </p:spPr>
        </p:pic>
        <p:pic>
          <p:nvPicPr>
            <p:cNvPr id="191" name="pasted-image.pdf"/>
            <p:cNvPicPr>
              <a:picLocks noChangeAspect="1"/>
            </p:cNvPicPr>
            <p:nvPr/>
          </p:nvPicPr>
          <p:blipFill>
            <a:blip r:embed="rId3">
              <a:extLst/>
            </a:blip>
            <a:stretch>
              <a:fillRect/>
            </a:stretch>
          </p:blipFill>
          <p:spPr>
            <a:xfrm rot="10800000">
              <a:off x="8971545" y="1575153"/>
              <a:ext cx="841112" cy="458789"/>
            </a:xfrm>
            <a:prstGeom prst="rect">
              <a:avLst/>
            </a:prstGeom>
            <a:ln w="12700" cap="flat">
              <a:noFill/>
              <a:miter lim="400000"/>
            </a:ln>
            <a:effectLst/>
          </p:spPr>
        </p:pic>
        <p:sp>
          <p:nvSpPr>
            <p:cNvPr id="192" name="Shape 192"/>
            <p:cNvSpPr/>
            <p:nvPr/>
          </p:nvSpPr>
          <p:spPr>
            <a:xfrm>
              <a:off x="8248729"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交差申込型</a:t>
              </a:r>
            </a:p>
          </p:txBody>
        </p:sp>
        <p:sp>
          <p:nvSpPr>
            <p:cNvPr id="193" name="Shape 193"/>
            <p:cNvSpPr/>
            <p:nvPr/>
          </p:nvSpPr>
          <p:spPr>
            <a:xfrm>
              <a:off x="8280619"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sp>
          <p:nvSpPr>
            <p:cNvPr id="194" name="Shape 194"/>
            <p:cNvSpPr/>
            <p:nvPr/>
          </p:nvSpPr>
          <p:spPr>
            <a:xfrm>
              <a:off x="9079044"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grpSp>
      <p:sp>
        <p:nvSpPr>
          <p:cNvPr id="196" name="Shape 19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
        <p:nvSpPr>
          <p:cNvPr id="197" name="Shape 197"/>
          <p:cNvSpPr/>
          <p:nvPr/>
        </p:nvSpPr>
        <p:spPr>
          <a:xfrm>
            <a:off x="1639804" y="299659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契約</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nvSpPr>
        <p:spPr>
          <a:xfrm>
            <a:off x="811150" y="2177560"/>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物権</a:t>
            </a:r>
          </a:p>
        </p:txBody>
      </p:sp>
      <p:sp>
        <p:nvSpPr>
          <p:cNvPr id="200" name="Shape 200"/>
          <p:cNvSpPr/>
          <p:nvPr/>
        </p:nvSpPr>
        <p:spPr>
          <a:xfrm>
            <a:off x="811150" y="3890137"/>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債権</a:t>
            </a:r>
          </a:p>
        </p:txBody>
      </p:sp>
      <p:sp>
        <p:nvSpPr>
          <p:cNvPr id="201" name="Shape 201"/>
          <p:cNvSpPr/>
          <p:nvPr/>
        </p:nvSpPr>
        <p:spPr>
          <a:xfrm>
            <a:off x="10071467" y="9095029"/>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テキスト183ページ</a:t>
            </a:r>
          </a:p>
        </p:txBody>
      </p:sp>
      <p:sp>
        <p:nvSpPr>
          <p:cNvPr id="202" name="Shape 202"/>
          <p:cNvSpPr/>
          <p:nvPr/>
        </p:nvSpPr>
        <p:spPr>
          <a:xfrm>
            <a:off x="3345162" y="2260110"/>
            <a:ext cx="79661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3600"/>
              <a:t>物に対する排他的な支配権</a:t>
            </a:r>
          </a:p>
        </p:txBody>
      </p:sp>
      <p:sp>
        <p:nvSpPr>
          <p:cNvPr id="203" name="Shape 203"/>
          <p:cNvSpPr/>
          <p:nvPr/>
        </p:nvSpPr>
        <p:spPr>
          <a:xfrm>
            <a:off x="3385370" y="3925942"/>
            <a:ext cx="9479857" cy="1333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3600"/>
              <a:t>特定人に対し一定の行為をすること（給付）を請求する権利</a:t>
            </a:r>
          </a:p>
        </p:txBody>
      </p:sp>
      <p:sp>
        <p:nvSpPr>
          <p:cNvPr id="204" name="Shape 204"/>
          <p:cNvSpPr/>
          <p:nvPr/>
        </p:nvSpPr>
        <p:spPr>
          <a:xfrm>
            <a:off x="1136279" y="6277574"/>
            <a:ext cx="11575389" cy="171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t>同じ土地利用権でも，地上権は物権なので，所有権者に無断で譲渡することもできるが，土地賃借権は債権なので，所有者等（賃貸人）に無断で譲渡することはできない。</a:t>
            </a:r>
          </a:p>
        </p:txBody>
      </p:sp>
      <p:sp>
        <p:nvSpPr>
          <p:cNvPr id="205" name="Shape 205"/>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nvSpPr>
        <p:spPr>
          <a:xfrm>
            <a:off x="811150" y="2164860"/>
            <a:ext cx="11382500"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600"/>
            </a:lvl1pPr>
          </a:lstStyle>
          <a:p>
            <a:pPr/>
            <a:r>
              <a:t>法律行為・契約に対するスタンス</a:t>
            </a:r>
          </a:p>
        </p:txBody>
      </p:sp>
      <p:sp>
        <p:nvSpPr>
          <p:cNvPr id="208" name="Shape 208"/>
          <p:cNvSpPr/>
          <p:nvPr/>
        </p:nvSpPr>
        <p:spPr>
          <a:xfrm>
            <a:off x="10071467" y="9095029"/>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テキスト183ページ</a:t>
            </a:r>
          </a:p>
        </p:txBody>
      </p:sp>
      <p:sp>
        <p:nvSpPr>
          <p:cNvPr id="209" name="Shape 209"/>
          <p:cNvSpPr/>
          <p:nvPr/>
        </p:nvSpPr>
        <p:spPr>
          <a:xfrm>
            <a:off x="1539637" y="3267000"/>
            <a:ext cx="11191645" cy="58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法律行為・契約を成立させるか否か。</a:t>
            </a:r>
          </a:p>
        </p:txBody>
      </p:sp>
      <p:sp>
        <p:nvSpPr>
          <p:cNvPr id="210" name="Shape 210"/>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
        <p:nvSpPr>
          <p:cNvPr id="211" name="Shape 211"/>
          <p:cNvSpPr/>
          <p:nvPr/>
        </p:nvSpPr>
        <p:spPr>
          <a:xfrm>
            <a:off x="1539637" y="3942860"/>
            <a:ext cx="1119164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法律行為・契約を維持するか否か。</a:t>
            </a:r>
          </a:p>
        </p:txBody>
      </p:sp>
      <p:sp>
        <p:nvSpPr>
          <p:cNvPr id="212" name="Shape 212"/>
          <p:cNvSpPr/>
          <p:nvPr/>
        </p:nvSpPr>
        <p:spPr>
          <a:xfrm>
            <a:off x="811150" y="5154330"/>
            <a:ext cx="113825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600"/>
            </a:lvl1pPr>
          </a:lstStyle>
          <a:p>
            <a:pPr/>
            <a:r>
              <a:t>法律行為・契約についての学習</a:t>
            </a:r>
          </a:p>
        </p:txBody>
      </p:sp>
      <p:sp>
        <p:nvSpPr>
          <p:cNvPr id="213" name="Shape 213"/>
          <p:cNvSpPr/>
          <p:nvPr/>
        </p:nvSpPr>
        <p:spPr>
          <a:xfrm>
            <a:off x="1539637" y="6116218"/>
            <a:ext cx="7734301" cy="58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法律行為・契約の種類。</a:t>
            </a:r>
          </a:p>
        </p:txBody>
      </p:sp>
      <p:sp>
        <p:nvSpPr>
          <p:cNvPr id="214" name="Shape 214"/>
          <p:cNvSpPr/>
          <p:nvPr/>
        </p:nvSpPr>
        <p:spPr>
          <a:xfrm>
            <a:off x="1539637" y="6849506"/>
            <a:ext cx="7734301" cy="58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法律行為・契約の成立要件。</a:t>
            </a:r>
          </a:p>
        </p:txBody>
      </p:sp>
      <p:sp>
        <p:nvSpPr>
          <p:cNvPr id="215" name="Shape 215"/>
          <p:cNvSpPr/>
          <p:nvPr/>
        </p:nvSpPr>
        <p:spPr>
          <a:xfrm>
            <a:off x="1539637" y="7582793"/>
            <a:ext cx="773430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法律行為・契約の終了事由。</a:t>
            </a:r>
          </a:p>
        </p:txBody>
      </p:sp>
      <p:sp>
        <p:nvSpPr>
          <p:cNvPr id="216" name="Shape 216"/>
          <p:cNvSpPr/>
          <p:nvPr/>
        </p:nvSpPr>
        <p:spPr>
          <a:xfrm>
            <a:off x="1539637" y="8289575"/>
            <a:ext cx="9925527"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　法律行為・契約の効力を否定する方法。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契約の分類</a:t>
            </a:r>
          </a:p>
        </p:txBody>
      </p:sp>
      <p:sp>
        <p:nvSpPr>
          <p:cNvPr id="219" name="Shape 219"/>
          <p:cNvSpPr/>
          <p:nvPr/>
        </p:nvSpPr>
        <p:spPr>
          <a:xfrm>
            <a:off x="1400771" y="2411097"/>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1">
                    <a:lumOff val="-13499"/>
                  </a:schemeClr>
                </a:solidFill>
              </a:defRPr>
            </a:lvl1pPr>
          </a:lstStyle>
          <a:p>
            <a:pPr/>
            <a:r>
              <a:t>典型契約・非典型契約</a:t>
            </a:r>
          </a:p>
        </p:txBody>
      </p:sp>
      <p:sp>
        <p:nvSpPr>
          <p:cNvPr id="220" name="Shape 220"/>
          <p:cNvSpPr/>
          <p:nvPr/>
        </p:nvSpPr>
        <p:spPr>
          <a:xfrm>
            <a:off x="1674120" y="3069877"/>
            <a:ext cx="11075793"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民法典の規定する契約類型（贈与，売買，交換，消費貸借，使用貸借，賃貸借，雇用（雇傭），請負，委任，寄託，組合，終身定期金，和解の13種類の契約を</a:t>
            </a:r>
            <a:r>
              <a:rPr>
                <a:solidFill>
                  <a:schemeClr val="accent5">
                    <a:lumOff val="10161"/>
                  </a:schemeClr>
                </a:solidFill>
              </a:rPr>
              <a:t>典型契約（有名契約）</a:t>
            </a:r>
            <a:r>
              <a:t>といい，それ以外の契約を</a:t>
            </a:r>
            <a:r>
              <a:rPr>
                <a:solidFill>
                  <a:schemeClr val="accent5">
                    <a:lumOff val="10161"/>
                  </a:schemeClr>
                </a:solidFill>
              </a:rPr>
              <a:t>非典型契約（無名契約）</a:t>
            </a:r>
            <a:r>
              <a:t>という。</a:t>
            </a:r>
          </a:p>
        </p:txBody>
      </p:sp>
      <p:sp>
        <p:nvSpPr>
          <p:cNvPr id="221" name="Shape 221"/>
          <p:cNvSpPr/>
          <p:nvPr/>
        </p:nvSpPr>
        <p:spPr>
          <a:xfrm>
            <a:off x="1400931" y="5108167"/>
            <a:ext cx="4914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1">
                    <a:lumOff val="-13499"/>
                  </a:schemeClr>
                </a:solidFill>
              </a:defRPr>
            </a:lvl1pPr>
          </a:lstStyle>
          <a:p>
            <a:pPr/>
            <a:r>
              <a:t>双務契約・片務契約</a:t>
            </a:r>
          </a:p>
        </p:txBody>
      </p:sp>
      <p:sp>
        <p:nvSpPr>
          <p:cNvPr id="222" name="Shape 222"/>
          <p:cNvSpPr/>
          <p:nvPr/>
        </p:nvSpPr>
        <p:spPr>
          <a:xfrm>
            <a:off x="1674120" y="5783017"/>
            <a:ext cx="11075793"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契約当事者の双方が対価的性質を有する債務を負っている契約を</a:t>
            </a:r>
            <a:r>
              <a:rPr>
                <a:solidFill>
                  <a:schemeClr val="accent5">
                    <a:lumOff val="10161"/>
                  </a:schemeClr>
                </a:solidFill>
              </a:rPr>
              <a:t>双務契約</a:t>
            </a:r>
            <a:r>
              <a:t>，一方のみが対価的性質を有する債務を負っている契約を</a:t>
            </a:r>
            <a:r>
              <a:rPr>
                <a:solidFill>
                  <a:schemeClr val="accent5">
                    <a:lumOff val="10161"/>
                  </a:schemeClr>
                </a:solidFill>
              </a:rPr>
              <a:t>片務契約</a:t>
            </a:r>
            <a:r>
              <a:t>という。贈与，消費貸借，使用貸借の３種が常に片務契約であり，委任，寄託，終身定期金の３種は双務契約になる場合と片務契約になる場合がある。それ以外は双務契約である。</a:t>
            </a:r>
          </a:p>
        </p:txBody>
      </p:sp>
      <p:sp>
        <p:nvSpPr>
          <p:cNvPr id="223" name="Shape 223"/>
          <p:cNvSpPr/>
          <p:nvPr/>
        </p:nvSpPr>
        <p:spPr>
          <a:xfrm>
            <a:off x="8418839" y="9050605"/>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テキスト183ページ〜184ページ</a:t>
            </a:r>
          </a:p>
        </p:txBody>
      </p:sp>
      <p:sp>
        <p:nvSpPr>
          <p:cNvPr id="224" name="Shape 224"/>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契約の分類</a:t>
            </a:r>
          </a:p>
        </p:txBody>
      </p:sp>
      <p:sp>
        <p:nvSpPr>
          <p:cNvPr id="227" name="Shape 227"/>
          <p:cNvSpPr/>
          <p:nvPr/>
        </p:nvSpPr>
        <p:spPr>
          <a:xfrm>
            <a:off x="1400985" y="2411097"/>
            <a:ext cx="4914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1">
                    <a:lumOff val="-13499"/>
                  </a:schemeClr>
                </a:solidFill>
              </a:defRPr>
            </a:lvl1pPr>
          </a:lstStyle>
          <a:p>
            <a:pPr/>
            <a:r>
              <a:t>有償契約・無償契約</a:t>
            </a:r>
          </a:p>
        </p:txBody>
      </p:sp>
      <p:sp>
        <p:nvSpPr>
          <p:cNvPr id="228" name="Shape 228"/>
          <p:cNvSpPr/>
          <p:nvPr/>
        </p:nvSpPr>
        <p:spPr>
          <a:xfrm>
            <a:off x="1647308" y="3285777"/>
            <a:ext cx="10886705" cy="406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契約の全ての過程において対価的な性質をもつ出捐（経済的損失）があると認められる契約を</a:t>
            </a:r>
            <a:r>
              <a:rPr>
                <a:solidFill>
                  <a:schemeClr val="accent5">
                    <a:lumOff val="10161"/>
                  </a:schemeClr>
                </a:solidFill>
              </a:rPr>
              <a:t>有償契約</a:t>
            </a:r>
            <a:r>
              <a:t>，対価的な性質をもつ出捐（経済的損失）が存在しない契約を</a:t>
            </a:r>
            <a:r>
              <a:rPr>
                <a:solidFill>
                  <a:schemeClr val="accent5">
                    <a:lumOff val="10161"/>
                  </a:schemeClr>
                </a:solidFill>
              </a:rPr>
              <a:t>無償契約</a:t>
            </a:r>
            <a:r>
              <a:t>という。</a:t>
            </a:r>
          </a:p>
          <a:p>
            <a:pPr algn="l">
              <a:defRPr sz="2400"/>
            </a:pPr>
            <a:r>
              <a:t>　売買，交換，賃貸借，雇用，請負，組合，和解の７種は常に有償契約であり，贈与と使用貸借の２種は常に無償契約である。</a:t>
            </a:r>
          </a:p>
          <a:p>
            <a:pPr algn="l">
              <a:defRPr sz="2400"/>
            </a:pPr>
            <a:r>
              <a:t>　消費貸借，委任，寄託，終身定期金の４種は有償契約である場合と無償契約である場合とがある。</a:t>
            </a:r>
          </a:p>
          <a:p>
            <a:pPr algn="l">
              <a:defRPr sz="2400"/>
            </a:pPr>
            <a:r>
              <a:t>　双務契約の多くは有償契約であり，片務契約の多くは無償契約であるが，例外的に利息付消費貸借契約は片務有償契約である</a:t>
            </a:r>
          </a:p>
        </p:txBody>
      </p:sp>
      <p:sp>
        <p:nvSpPr>
          <p:cNvPr id="229" name="Shape 229"/>
          <p:cNvSpPr/>
          <p:nvPr/>
        </p:nvSpPr>
        <p:spPr>
          <a:xfrm>
            <a:off x="10041852"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6">
                    <a:satOff val="1287"/>
                    <a:lumOff val="8300"/>
                  </a:schemeClr>
                </a:solidFill>
              </a:defRPr>
            </a:lvl1pPr>
          </a:lstStyle>
          <a:p>
            <a:pPr/>
            <a:r>
              <a:t>テキスト185ページ</a:t>
            </a:r>
          </a:p>
        </p:txBody>
      </p:sp>
      <p:sp>
        <p:nvSpPr>
          <p:cNvPr id="230" name="Shape 230"/>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１．民法（総則・財産法）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