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A5950"/>
        </a:fontRef>
        <a:srgbClr val="5A5950"/>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wholeTbl>
    <a:band2H>
      <a:tcTxStyle b="def" i="def"/>
      <a:tcStyle>
        <a:tcBdr/>
        <a:fill>
          <a:solidFill>
            <a:srgbClr val="CCC7B8">
              <a:alpha val="35000"/>
            </a:srgbClr>
          </a:solidFill>
        </a:fill>
      </a:tcStyle>
    </a:band2H>
    <a:firstCol>
      <a:tcTxStyle b="off" i="off">
        <a:fontRef idx="minor">
          <a:srgbClr val="FFFFFF"/>
        </a:fontRef>
        <a:srgbClr val="FFFFFF"/>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firstCol>
    <a:lastRow>
      <a:tcTxStyle b="off" i="off">
        <a:fontRef idx="minor">
          <a:srgbClr val="5A5950"/>
        </a:fontRef>
        <a:srgbClr val="5A5950"/>
      </a:tcTxStyle>
      <a:tcStyle>
        <a:tcBdr>
          <a:left>
            <a:ln w="12700" cap="flat">
              <a:solidFill>
                <a:srgbClr val="453F3E"/>
              </a:solidFill>
              <a:prstDash val="solid"/>
              <a:miter lim="400000"/>
            </a:ln>
          </a:left>
          <a:right>
            <a:ln w="12700" cap="flat">
              <a:solidFill>
                <a:srgbClr val="453F3E"/>
              </a:solidFill>
              <a:prstDash val="solid"/>
              <a:miter lim="400000"/>
            </a:ln>
          </a:right>
          <a:top>
            <a:ln w="254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lastRow>
    <a:firstRow>
      <a:tcTxStyle b="off" i="off">
        <a:fontRef idx="minor">
          <a:srgbClr val="FFFFFF"/>
        </a:fontRef>
        <a:srgbClr val="FFFFFF"/>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firstRow>
  </a:tblStyle>
  <a:tblStyle styleId="{C7B018BB-80A7-4F77-B60F-C8B233D01FF8}" styleName="">
    <a:tblBg/>
    <a:wholeTbl>
      <a:tcTxStyle b="off" i="off">
        <a:fontRef idx="minor">
          <a:srgbClr val="5A5950"/>
        </a:fontRef>
        <a:srgbClr val="5A5950"/>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C1C0B6">
                  <a:alpha val="85000"/>
                </a:srgbClr>
              </a:solidFill>
              <a:prstDash val="solid"/>
              <a:miter lim="400000"/>
            </a:ln>
          </a:insideH>
          <a:insideV>
            <a:ln w="12700" cap="flat">
              <a:solidFill>
                <a:srgbClr val="C1C0B6">
                  <a:alpha val="85000"/>
                </a:srgbClr>
              </a:solidFill>
              <a:prstDash val="solid"/>
              <a:miter lim="400000"/>
            </a:ln>
          </a:insideV>
        </a:tcBdr>
        <a:fill>
          <a:noFill/>
        </a:fill>
      </a:tcStyle>
    </a:wholeTbl>
    <a:band2H>
      <a:tcTxStyle b="def" i="def"/>
      <a:tcStyle>
        <a:tcBdr/>
        <a:fill>
          <a:solidFill>
            <a:srgbClr val="7B9B9F">
              <a:alpha val="19000"/>
            </a:srgbClr>
          </a:solidFill>
        </a:fill>
      </a:tcStyle>
    </a:band2H>
    <a:firstCol>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C1C0B6">
                  <a:alpha val="85000"/>
                </a:srgbClr>
              </a:solidFill>
              <a:prstDash val="solid"/>
              <a:miter lim="400000"/>
            </a:ln>
          </a:insideH>
          <a:insideV>
            <a:ln w="12700" cap="flat">
              <a:solidFill>
                <a:srgbClr val="F3F1DF"/>
              </a:solidFill>
              <a:prstDash val="solid"/>
              <a:miter lim="400000"/>
            </a:ln>
          </a:insideV>
        </a:tcBdr>
        <a:fill>
          <a:noFill/>
        </a:fill>
      </a:tcStyle>
    </a:firstCol>
    <a:lastRow>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F3F1DF"/>
              </a:solidFill>
              <a:prstDash val="solid"/>
              <a:miter lim="400000"/>
            </a:ln>
          </a:insideH>
          <a:insideV>
            <a:ln w="12700" cap="flat">
              <a:solidFill>
                <a:srgbClr val="C1C0B6">
                  <a:alpha val="85000"/>
                </a:srgbClr>
              </a:solidFill>
              <a:prstDash val="solid"/>
              <a:miter lim="400000"/>
            </a:ln>
          </a:insideV>
        </a:tcBdr>
        <a:fill>
          <a:noFill/>
        </a:fill>
      </a:tcStyle>
    </a:lastRow>
    <a:firstRow>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F3F1DF"/>
              </a:solidFill>
              <a:prstDash val="solid"/>
              <a:miter lim="400000"/>
            </a:ln>
          </a:insideH>
          <a:insideV>
            <a:ln w="12700" cap="flat">
              <a:solidFill>
                <a:srgbClr val="C1C0B6">
                  <a:alpha val="85000"/>
                </a:srgbClr>
              </a:solidFill>
              <a:prstDash val="solid"/>
              <a:miter lim="400000"/>
            </a:ln>
          </a:insideV>
        </a:tcBdr>
        <a:fill>
          <a:noFill/>
        </a:fill>
      </a:tcStyle>
    </a:firstRow>
  </a:tblStyle>
  <a:tblStyle styleId="{EEE7283C-3CF3-47DC-8721-378D4A62B228}" styleName="">
    <a:tblBg/>
    <a:wholeTbl>
      <a:tcTxStyle b="off" i="off">
        <a:fontRef idx="minor">
          <a:srgbClr val="5A5950"/>
        </a:fontRef>
        <a:srgbClr val="5A5950"/>
      </a:tcTxStyle>
      <a:tcStyle>
        <a:tcBdr>
          <a:left>
            <a:ln w="19050" cap="rnd">
              <a:solidFill>
                <a:srgbClr val="000000">
                  <a:alpha val="69000"/>
                </a:srgbClr>
              </a:solidFill>
              <a:custDash>
                <a:ds d="100000" sp="200000"/>
              </a:custDash>
              <a:miter lim="400000"/>
            </a:ln>
          </a:left>
          <a:right>
            <a:ln w="19050" cap="rnd">
              <a:solidFill>
                <a:srgbClr val="000000">
                  <a:alpha val="69000"/>
                </a:srgbClr>
              </a:solidFill>
              <a:custDash>
                <a:ds d="100000" sp="200000"/>
              </a:custDash>
              <a:miter lim="400000"/>
            </a:ln>
          </a:right>
          <a:top>
            <a:ln w="19050" cap="rnd">
              <a:solidFill>
                <a:srgbClr val="000000">
                  <a:alpha val="69000"/>
                </a:srgbClr>
              </a:solidFill>
              <a:custDash>
                <a:ds d="100000" sp="200000"/>
              </a:custDash>
              <a:miter lim="400000"/>
            </a:ln>
          </a:top>
          <a:bottom>
            <a:ln w="19050" cap="rnd">
              <a:solidFill>
                <a:srgbClr val="000000">
                  <a:alpha val="69000"/>
                </a:srgbClr>
              </a:solidFill>
              <a:custDash>
                <a:ds d="100000" sp="200000"/>
              </a:custDash>
              <a:miter lim="400000"/>
            </a:ln>
          </a:bottom>
          <a:insideH>
            <a:ln w="19050" cap="rnd">
              <a:solidFill>
                <a:srgbClr val="000000">
                  <a:alpha val="69000"/>
                </a:srgbClr>
              </a:solidFill>
              <a:custDash>
                <a:ds d="100000" sp="200000"/>
              </a:custDash>
              <a:miter lim="400000"/>
            </a:ln>
          </a:insideH>
          <a:insideV>
            <a:ln w="19050" cap="rnd">
              <a:solidFill>
                <a:srgbClr val="000000">
                  <a:alpha val="69000"/>
                </a:srgbClr>
              </a:solidFill>
              <a:custDash>
                <a:ds d="100000" sp="200000"/>
              </a:custDash>
              <a:miter lim="400000"/>
            </a:ln>
          </a:insideV>
        </a:tcBdr>
        <a:fill>
          <a:noFill/>
        </a:fill>
      </a:tcStyle>
    </a:wholeTbl>
    <a:band2H>
      <a:tcTxStyle b="def" i="def"/>
      <a:tcStyle>
        <a:tcBdr/>
        <a:fill>
          <a:solidFill>
            <a:srgbClr val="D0CC8A">
              <a:alpha val="31000"/>
            </a:srgbClr>
          </a:solidFill>
        </a:fill>
      </a:tcStyle>
    </a:band2H>
    <a:firstCol>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F0E9D7"/>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firstCol>
    <a:lastRow>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60584D">
                  <a:alpha val="48000"/>
                </a:srgbClr>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lastRow>
    <a:firstRow>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60584D">
                  <a:alpha val="48000"/>
                </a:srgbClr>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firstRow>
  </a:tblStyle>
  <a:tblStyle styleId="{CF821DB8-F4EB-4A41-A1BA-3FCAFE7338EE}" styleName="">
    <a:tblBg/>
    <a:wholeTbl>
      <a:tcTxStyle b="off" i="off">
        <a:fontRef idx="minor">
          <a:srgbClr val="5A5950"/>
        </a:fontRef>
        <a:srgbClr val="5A5950"/>
      </a:tcTxStyle>
      <a:tcStyle>
        <a:tcBdr>
          <a:left>
            <a:ln w="12700" cap="flat">
              <a:noFill/>
              <a:miter lim="400000"/>
            </a:ln>
          </a:left>
          <a:right>
            <a:ln w="12700" cap="flat">
              <a:noFill/>
              <a:miter lim="400000"/>
            </a:ln>
          </a:right>
          <a:top>
            <a:ln w="12700" cap="flat">
              <a:solidFill>
                <a:schemeClr val="accent4">
                  <a:hueOff val="-44868"/>
                  <a:lumOff val="-8845"/>
                </a:schemeClr>
              </a:solidFill>
              <a:prstDash val="solid"/>
              <a:miter lim="400000"/>
            </a:ln>
          </a:top>
          <a:bottom>
            <a:ln w="12700" cap="flat">
              <a:solidFill>
                <a:schemeClr val="accent4">
                  <a:hueOff val="-44868"/>
                  <a:lumOff val="-8845"/>
                </a:schemeClr>
              </a:solidFill>
              <a:prstDash val="solid"/>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wholeTbl>
    <a:band2H>
      <a:tcTxStyle b="def" i="def"/>
      <a:tcStyle>
        <a:tcBdr/>
        <a:fill>
          <a:solidFill>
            <a:srgbClr val="CB5815">
              <a:alpha val="7000"/>
            </a:srgbClr>
          </a:solidFill>
        </a:fill>
      </a:tcStyle>
    </a:band2H>
    <a:firstCol>
      <a:tcTxStyle b="off" i="off">
        <a:fontRef idx="minor">
          <a:srgbClr val="5A5950"/>
        </a:fontRef>
        <a:srgbClr val="5A5950"/>
      </a:tcTxStyle>
      <a:tcStyle>
        <a:tcBdr>
          <a:left>
            <a:ln w="12700" cap="flat">
              <a:noFill/>
              <a:miter lim="400000"/>
            </a:ln>
          </a:left>
          <a:right>
            <a:ln w="12700" cap="flat">
              <a:solidFill>
                <a:schemeClr val="accent4">
                  <a:hueOff val="-44868"/>
                  <a:lumOff val="-8845"/>
                </a:schemeClr>
              </a:solidFill>
              <a:prstDash val="solid"/>
              <a:miter lim="400000"/>
            </a:ln>
          </a:right>
          <a:top>
            <a:ln w="12700" cap="flat">
              <a:solidFill>
                <a:schemeClr val="accent4">
                  <a:hueOff val="-44868"/>
                  <a:lumOff val="-8845"/>
                </a:schemeClr>
              </a:solidFill>
              <a:prstDash val="solid"/>
              <a:miter lim="400000"/>
            </a:ln>
          </a:top>
          <a:bottom>
            <a:ln w="12700" cap="flat">
              <a:solidFill>
                <a:schemeClr val="accent4">
                  <a:hueOff val="-44868"/>
                  <a:lumOff val="-8845"/>
                </a:schemeClr>
              </a:solidFill>
              <a:prstDash val="solid"/>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firstCol>
    <a:lastRow>
      <a:tcTxStyle b="off" i="off">
        <a:fontRef idx="minor">
          <a:srgbClr val="5A5950"/>
        </a:fontRef>
        <a:srgbClr val="5A5950"/>
      </a:tcTxStyle>
      <a:tcStyle>
        <a:tcBdr>
          <a:left>
            <a:ln w="12700" cap="flat">
              <a:noFill/>
              <a:miter lim="400000"/>
            </a:ln>
          </a:left>
          <a:right>
            <a:ln w="12700" cap="flat">
              <a:noFill/>
              <a:miter lim="400000"/>
            </a:ln>
          </a:right>
          <a:top>
            <a:ln w="25400" cap="flat">
              <a:solidFill>
                <a:schemeClr val="accent4">
                  <a:hueOff val="-44868"/>
                  <a:lumOff val="-8845"/>
                </a:schemeClr>
              </a:solidFill>
              <a:prstDash val="solid"/>
              <a:miter lim="400000"/>
            </a:ln>
          </a:top>
          <a:bottom>
            <a:ln w="12700" cap="flat">
              <a:noFill/>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2EBDC"/>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5A5950"/>
        </a:fontRef>
        <a:srgbClr val="5A5950"/>
      </a:tcTxStyle>
      <a:tcStyle>
        <a:tcBdr>
          <a:left>
            <a:ln w="12700" cap="flat">
              <a:solidFill>
                <a:srgbClr val="F2EBDB"/>
              </a:solidFill>
              <a:prstDash val="solid"/>
              <a:miter lim="400000"/>
            </a:ln>
          </a:left>
          <a:right>
            <a:ln w="12700" cap="flat">
              <a:solidFill>
                <a:srgbClr val="F2EBDB"/>
              </a:solidFill>
              <a:prstDash val="solid"/>
              <a:miter lim="400000"/>
            </a:ln>
          </a:right>
          <a:top>
            <a:ln w="12700" cap="flat">
              <a:solidFill>
                <a:srgbClr val="F2EBDB"/>
              </a:solidFill>
              <a:prstDash val="solid"/>
              <a:miter lim="400000"/>
            </a:ln>
          </a:top>
          <a:bottom>
            <a:ln w="12700" cap="flat">
              <a:solidFill>
                <a:srgbClr val="F2EBDB"/>
              </a:solidFill>
              <a:prstDash val="solid"/>
              <a:miter lim="400000"/>
            </a:ln>
          </a:bottom>
          <a:insideH>
            <a:ln w="12700" cap="flat">
              <a:solidFill>
                <a:srgbClr val="F2EBDB"/>
              </a:solidFill>
              <a:prstDash val="solid"/>
              <a:miter lim="400000"/>
            </a:ln>
          </a:insideH>
          <a:insideV>
            <a:ln w="12700" cap="flat">
              <a:solidFill>
                <a:srgbClr val="F2EBDB"/>
              </a:solidFill>
              <a:prstDash val="solid"/>
              <a:miter lim="400000"/>
            </a:ln>
          </a:insideV>
        </a:tcBdr>
        <a:fill>
          <a:solidFill>
            <a:srgbClr val="BCBCBC">
              <a:alpha val="24000"/>
            </a:srgbClr>
          </a:solidFill>
        </a:fill>
      </a:tcStyle>
    </a:wholeTbl>
    <a:band2H>
      <a:tcTxStyle b="def" i="def"/>
      <a:tcStyle>
        <a:tcBdr/>
        <a:fill>
          <a:solidFill>
            <a:srgbClr val="BCBCBC">
              <a:alpha val="12000"/>
            </a:srgbClr>
          </a:solidFill>
        </a:fill>
      </a:tcStyle>
    </a:band2H>
    <a:firstCol>
      <a:tcTxStyle b="off" i="off">
        <a:fontRef idx="minor">
          <a:srgbClr val="5A5950"/>
        </a:fontRef>
        <a:srgbClr val="5A5950"/>
      </a:tcTxStyle>
      <a:tcStyle>
        <a:tcBdr>
          <a:left>
            <a:ln w="12700" cap="flat">
              <a:solidFill>
                <a:srgbClr val="F2EBDB"/>
              </a:solidFill>
              <a:prstDash val="solid"/>
              <a:miter lim="400000"/>
            </a:ln>
          </a:left>
          <a:right>
            <a:ln w="12700" cap="flat">
              <a:solidFill>
                <a:srgbClr val="5A5950"/>
              </a:solidFill>
              <a:prstDash val="solid"/>
              <a:miter lim="400000"/>
            </a:ln>
          </a:right>
          <a:top>
            <a:ln w="12700" cap="flat">
              <a:solidFill>
                <a:srgbClr val="F2EBDB"/>
              </a:solidFill>
              <a:prstDash val="solid"/>
              <a:miter lim="400000"/>
            </a:ln>
          </a:top>
          <a:bottom>
            <a:ln w="12700" cap="flat">
              <a:solidFill>
                <a:srgbClr val="F2EBDB"/>
              </a:solidFill>
              <a:prstDash val="solid"/>
              <a:miter lim="400000"/>
            </a:ln>
          </a:bottom>
          <a:insideH>
            <a:ln w="12700" cap="flat">
              <a:solidFill>
                <a:srgbClr val="F2EBDB"/>
              </a:solidFill>
              <a:prstDash val="solid"/>
              <a:miter lim="400000"/>
            </a:ln>
          </a:insideH>
          <a:insideV>
            <a:ln w="12700" cap="flat">
              <a:solidFill>
                <a:srgbClr val="F3F1DF"/>
              </a:solidFill>
              <a:prstDash val="solid"/>
              <a:miter lim="400000"/>
            </a:ln>
          </a:insideV>
        </a:tcBdr>
        <a:fill>
          <a:solidFill>
            <a:srgbClr val="BCBCBC">
              <a:alpha val="24000"/>
            </a:srgbClr>
          </a:solidFill>
        </a:fill>
      </a:tcStyle>
    </a:firstCol>
    <a:lastRow>
      <a:tcTxStyle b="off" i="off">
        <a:fontRef idx="minor">
          <a:srgbClr val="5A5950"/>
        </a:fontRef>
        <a:srgbClr val="5A5950"/>
      </a:tcTxStyle>
      <a:tcStyle>
        <a:tcBdr>
          <a:left>
            <a:ln w="12700" cap="flat">
              <a:solidFill>
                <a:srgbClr val="F3F1DF"/>
              </a:solidFill>
              <a:prstDash val="solid"/>
              <a:miter lim="400000"/>
            </a:ln>
          </a:left>
          <a:right>
            <a:ln w="12700" cap="flat">
              <a:solidFill>
                <a:srgbClr val="F3F1DF"/>
              </a:solidFill>
              <a:prstDash val="solid"/>
              <a:miter lim="400000"/>
            </a:ln>
          </a:right>
          <a:top>
            <a:ln w="25400" cap="flat">
              <a:solidFill>
                <a:srgbClr val="645C51"/>
              </a:solidFill>
              <a:prstDash val="solid"/>
              <a:miter lim="400000"/>
            </a:ln>
          </a:top>
          <a:bottom>
            <a:ln w="12700" cap="flat">
              <a:noFill/>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rgbClr val="BCBCBC">
              <a:alpha val="24000"/>
            </a:srgbClr>
          </a:solidFill>
        </a:fill>
      </a:tcStyle>
    </a:lastRow>
    <a:firstRow>
      <a:tcTxStyle b="off" i="off">
        <a:fontRef idx="minor">
          <a:srgbClr val="F2EBDB"/>
        </a:fontRef>
        <a:srgbClr val="F2EBDB"/>
      </a:tcTxStyle>
      <a:tcStyle>
        <a:tcBdr>
          <a:left>
            <a:ln w="12700" cap="flat">
              <a:solidFill>
                <a:srgbClr val="766D60"/>
              </a:solidFill>
              <a:prstDash val="solid"/>
              <a:miter lim="400000"/>
            </a:ln>
          </a:left>
          <a:right>
            <a:ln w="12700" cap="flat">
              <a:solidFill>
                <a:srgbClr val="766D60"/>
              </a:solidFill>
              <a:prstDash val="solid"/>
              <a:miter lim="400000"/>
            </a:ln>
          </a:right>
          <a:top>
            <a:ln w="12700" cap="flat">
              <a:noFill/>
              <a:miter lim="400000"/>
            </a:ln>
          </a:top>
          <a:bottom>
            <a:ln w="12700" cap="flat">
              <a:noFill/>
              <a:miter lim="400000"/>
            </a:ln>
          </a:bottom>
          <a:insideH>
            <a:ln w="12700" cap="flat">
              <a:solidFill>
                <a:srgbClr val="766D60"/>
              </a:solidFill>
              <a:prstDash val="solid"/>
              <a:miter lim="400000"/>
            </a:ln>
          </a:insideH>
          <a:insideV>
            <a:ln w="12700" cap="flat">
              <a:solidFill>
                <a:srgbClr val="766D60"/>
              </a:solidFill>
              <a:prstDash val="solid"/>
              <a:miter lim="400000"/>
            </a:ln>
          </a:insideV>
        </a:tcBdr>
        <a:fill>
          <a:noFill/>
        </a:fill>
      </a:tcStyle>
    </a:firstRow>
  </a:tblStyle>
  <a:tblStyle styleId="{2708684C-4D16-4618-839F-0558EEFCDFE6}" styleName="">
    <a:tblBg/>
    <a:wholeTbl>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12700" cap="flat">
              <a:solidFill>
                <a:srgbClr val="766D60">
                  <a:alpha val="22000"/>
                </a:srgbClr>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wholeTbl>
    <a:band2H>
      <a:tcTxStyle b="def" i="def"/>
      <a:tcStyle>
        <a:tcBdr/>
        <a:fill>
          <a:solidFill>
            <a:srgbClr val="766D60">
              <a:alpha val="5000"/>
            </a:srgbClr>
          </a:solidFill>
        </a:fill>
      </a:tcStyle>
    </a:band2H>
    <a:firstCol>
      <a:tcTxStyle b="off" i="off">
        <a:fontRef idx="minor">
          <a:srgbClr val="5A5950"/>
        </a:fontRef>
        <a:srgbClr val="5A5950"/>
      </a:tcTxStyle>
      <a:tcStyle>
        <a:tcBdr>
          <a:left>
            <a:ln w="12700" cap="flat">
              <a:solidFill>
                <a:srgbClr val="766D60">
                  <a:alpha val="22000"/>
                </a:srgbClr>
              </a:solidFill>
              <a:prstDash val="solid"/>
              <a:miter lim="400000"/>
            </a:ln>
          </a:left>
          <a:right>
            <a:ln w="25400" cap="flat">
              <a:solidFill>
                <a:srgbClr val="766D60"/>
              </a:solidFill>
              <a:prstDash val="solid"/>
              <a:miter lim="400000"/>
            </a:ln>
          </a:right>
          <a:top>
            <a:ln w="12700" cap="flat">
              <a:solidFill>
                <a:srgbClr val="766D60">
                  <a:alpha val="22000"/>
                </a:srgbClr>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firstCol>
    <a:lastRow>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25400" cap="flat">
              <a:solidFill>
                <a:srgbClr val="766D60"/>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lastRow>
    <a:firstRow>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12700" cap="flat">
              <a:solidFill>
                <a:srgbClr val="766D60">
                  <a:alpha val="22000"/>
                </a:srgbClr>
              </a:solidFill>
              <a:prstDash val="solid"/>
              <a:miter lim="400000"/>
            </a:ln>
          </a:top>
          <a:bottom>
            <a:ln w="25400" cap="flat">
              <a:solidFill>
                <a:srgbClr val="766D60"/>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8" name="Shape 118"/>
          <p:cNvSpPr/>
          <p:nvPr>
            <p:ph type="sldImg"/>
          </p:nvPr>
        </p:nvSpPr>
        <p:spPr>
          <a:xfrm>
            <a:off x="1143000" y="685800"/>
            <a:ext cx="4572000" cy="3429000"/>
          </a:xfrm>
          <a:prstGeom prst="rect">
            <a:avLst/>
          </a:prstGeom>
        </p:spPr>
        <p:txBody>
          <a:bodyPr/>
          <a:lstStyle/>
          <a:p>
            <a:pPr/>
          </a:p>
        </p:txBody>
      </p:sp>
      <p:sp>
        <p:nvSpPr>
          <p:cNvPr id="119" name="Shape 11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タイトル &amp; サブタイトル">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1" name="leatherbooktypeembellishgld.pdf" descr="leatherbooktypeembellishgld.pdf"/>
          <p:cNvPicPr>
            <a:picLocks noChangeAspect="1"/>
          </p:cNvPicPr>
          <p:nvPr/>
        </p:nvPicPr>
        <p:blipFill>
          <a:blip r:embed="rId3">
            <a:extLst/>
          </a:blip>
          <a:stretch>
            <a:fillRect/>
          </a:stretch>
        </p:blipFill>
        <p:spPr>
          <a:xfrm>
            <a:off x="5753100" y="4775200"/>
            <a:ext cx="1956620" cy="304800"/>
          </a:xfrm>
          <a:prstGeom prst="rect">
            <a:avLst/>
          </a:prstGeom>
          <a:ln w="12700">
            <a:miter lim="400000"/>
          </a:ln>
        </p:spPr>
      </p:pic>
      <p:sp>
        <p:nvSpPr>
          <p:cNvPr id="12" name="タイトルテキスト"/>
          <p:cNvSpPr txBox="1"/>
          <p:nvPr>
            <p:ph type="title"/>
          </p:nvPr>
        </p:nvSpPr>
        <p:spPr>
          <a:xfrm>
            <a:off x="825500" y="1879600"/>
            <a:ext cx="11836400" cy="2603500"/>
          </a:xfrm>
          <a:prstGeom prst="rect">
            <a:avLst/>
          </a:prstGeom>
          <a:effectLst>
            <a:outerShdw sx="100000" sy="100000" kx="0" ky="0" algn="b" rotWithShape="0" blurRad="25400" dist="38100" dir="2700000">
              <a:srgbClr val="6D625D">
                <a:alpha val="90000"/>
              </a:srgbClr>
            </a:outerShdw>
          </a:effectLst>
        </p:spPr>
        <p:txBody>
          <a:bodyPr anchor="b"/>
          <a:lstStyle>
            <a:lvl1pPr>
              <a:defRPr sz="8000">
                <a:solidFill>
                  <a:srgbClr val="BEA56D"/>
                </a:solidFill>
                <a:effectLst>
                  <a:outerShdw sx="100000" sy="100000" kx="0" ky="0" algn="b" rotWithShape="0" blurRad="38100" dist="25400" dir="15900000">
                    <a:srgbClr val="000000">
                      <a:alpha val="90000"/>
                    </a:srgbClr>
                  </a:outerShdw>
                </a:effectLst>
              </a:defRPr>
            </a:lvl1pPr>
          </a:lstStyle>
          <a:p>
            <a:pPr/>
            <a:r>
              <a:t>タイトルテキスト</a:t>
            </a:r>
          </a:p>
        </p:txBody>
      </p:sp>
      <p:sp>
        <p:nvSpPr>
          <p:cNvPr id="13" name="本文レベル1…"/>
          <p:cNvSpPr txBox="1"/>
          <p:nvPr>
            <p:ph type="body" sz="quarter" idx="1"/>
          </p:nvPr>
        </p:nvSpPr>
        <p:spPr>
          <a:xfrm>
            <a:off x="825500" y="5346700"/>
            <a:ext cx="11836400" cy="1854200"/>
          </a:xfrm>
          <a:prstGeom prst="rect">
            <a:avLst/>
          </a:prstGeom>
          <a:effectLst>
            <a:outerShdw sx="100000" sy="100000" kx="0" ky="0" algn="b" rotWithShape="0" blurRad="25400" dist="38100" dir="2700000">
              <a:srgbClr val="6D625D">
                <a:alpha val="90000"/>
              </a:srgbClr>
            </a:outerShdw>
          </a:effectLst>
        </p:spPr>
        <p:txBody>
          <a:bodyPr anchor="t"/>
          <a:lstStyle>
            <a:lvl1pPr marL="0" indent="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1pPr>
            <a:lvl2pPr marL="0" indent="2286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2pPr>
            <a:lvl3pPr marL="0" indent="4572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3pPr>
            <a:lvl4pPr marL="0" indent="6858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4pPr>
            <a:lvl5pPr marL="0" indent="9144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5pPr>
          </a:lstStyle>
          <a:p>
            <a:pPr/>
            <a:r>
              <a:t>本文レベル1</a:t>
            </a:r>
          </a:p>
          <a:p>
            <a:pPr lvl="1"/>
            <a:r>
              <a:t>本文レベル2</a:t>
            </a:r>
          </a:p>
          <a:p>
            <a:pPr lvl="2"/>
            <a:r>
              <a:t>本文レベル3</a:t>
            </a:r>
          </a:p>
          <a:p>
            <a:pPr lvl="3"/>
            <a:r>
              <a:t>本文レベル4</a:t>
            </a:r>
          </a:p>
          <a:p>
            <a:pPr lvl="4"/>
            <a:r>
              <a:t>本文レベル5</a:t>
            </a:r>
          </a:p>
        </p:txBody>
      </p:sp>
      <p:sp>
        <p:nvSpPr>
          <p:cNvPr id="14" name="スライド番号"/>
          <p:cNvSpPr txBox="1"/>
          <p:nvPr>
            <p:ph type="sldNum" sz="quarter" idx="2"/>
          </p:nvPr>
        </p:nvSpPr>
        <p:spPr>
          <a:xfrm>
            <a:off x="6565899" y="9029700"/>
            <a:ext cx="342901" cy="355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引用">
    <p:spTree>
      <p:nvGrpSpPr>
        <p:cNvPr id="1" name=""/>
        <p:cNvGrpSpPr/>
        <p:nvPr/>
      </p:nvGrpSpPr>
      <p:grpSpPr>
        <a:xfrm>
          <a:off x="0" y="0"/>
          <a:ext cx="0" cy="0"/>
          <a:chOff x="0" y="0"/>
          <a:chExt cx="0" cy="0"/>
        </a:xfrm>
      </p:grpSpPr>
      <p:sp>
        <p:nvSpPr>
          <p:cNvPr id="95" name="–Johnny Appleseed"/>
          <p:cNvSpPr/>
          <p:nvPr>
            <p:ph type="body" sz="quarter" idx="13"/>
          </p:nvPr>
        </p:nvSpPr>
        <p:spPr>
          <a:xfrm>
            <a:off x="1270000" y="6350000"/>
            <a:ext cx="10464800" cy="558800"/>
          </a:xfrm>
          <a:prstGeom prst="rect">
            <a:avLst/>
          </a:prstGeom>
        </p:spPr>
        <p:txBody>
          <a:bodyPr>
            <a:spAutoFit/>
          </a:bodyPr>
          <a:lstStyle>
            <a:lvl1pPr marL="0" indent="0" algn="ctr">
              <a:spcBef>
                <a:spcPts val="0"/>
              </a:spcBef>
              <a:buSzTx/>
              <a:buNone/>
              <a:defRPr i="1" sz="3200"/>
            </a:lvl1pPr>
          </a:lstStyle>
          <a:p>
            <a:pPr/>
            <a:r>
              <a:t>–Johnny Appleseed</a:t>
            </a:r>
          </a:p>
        </p:txBody>
      </p:sp>
      <p:sp>
        <p:nvSpPr>
          <p:cNvPr id="96" name="“ここに引用を入力してください。”"/>
          <p:cNvSpPr/>
          <p:nvPr>
            <p:ph type="body" sz="quarter" idx="14"/>
          </p:nvPr>
        </p:nvSpPr>
        <p:spPr>
          <a:xfrm>
            <a:off x="1270000" y="4292322"/>
            <a:ext cx="10464800" cy="673656"/>
          </a:xfrm>
          <a:prstGeom prst="rect">
            <a:avLst/>
          </a:prstGeom>
        </p:spPr>
        <p:txBody>
          <a:bodyPr>
            <a:spAutoFit/>
          </a:bodyPr>
          <a:lstStyle>
            <a:lvl1pPr marL="0" indent="0" algn="ctr">
              <a:spcBef>
                <a:spcPts val="2400"/>
              </a:spcBef>
              <a:buSzTx/>
              <a:buNone/>
              <a:defRPr i="1" sz="4000"/>
            </a:lvl1pPr>
          </a:lstStyle>
          <a:p>
            <a:pPr/>
            <a:r>
              <a:t>“ここに引用を入力してください。”</a:t>
            </a:r>
          </a:p>
        </p:txBody>
      </p:sp>
      <p:sp>
        <p:nvSpPr>
          <p:cNvPr id="97"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写真">
    <p:spTree>
      <p:nvGrpSpPr>
        <p:cNvPr id="1" name=""/>
        <p:cNvGrpSpPr/>
        <p:nvPr/>
      </p:nvGrpSpPr>
      <p:grpSpPr>
        <a:xfrm>
          <a:off x="0" y="0"/>
          <a:ext cx="0" cy="0"/>
          <a:chOff x="0" y="0"/>
          <a:chExt cx="0" cy="0"/>
        </a:xfrm>
      </p:grpSpPr>
      <p:sp>
        <p:nvSpPr>
          <p:cNvPr id="104" name="イメージ"/>
          <p:cNvSpPr/>
          <p:nvPr>
            <p:ph type="pic" idx="13"/>
          </p:nvPr>
        </p:nvSpPr>
        <p:spPr>
          <a:xfrm>
            <a:off x="-850900" y="-12700"/>
            <a:ext cx="14699799" cy="9804400"/>
          </a:xfrm>
          <a:prstGeom prst="rect">
            <a:avLst/>
          </a:prstGeom>
        </p:spPr>
        <p:txBody>
          <a:bodyPr lIns="91439" tIns="45719" rIns="91439" bIns="45719" anchor="t">
            <a:noAutofit/>
          </a:bodyPr>
          <a:lstStyle/>
          <a:p>
            <a:pPr/>
          </a:p>
        </p:txBody>
      </p:sp>
      <p:sp>
        <p:nvSpPr>
          <p:cNvPr id="105"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空白">
    <p:spTree>
      <p:nvGrpSpPr>
        <p:cNvPr id="1" name=""/>
        <p:cNvGrpSpPr/>
        <p:nvPr/>
      </p:nvGrpSpPr>
      <p:grpSpPr>
        <a:xfrm>
          <a:off x="0" y="0"/>
          <a:ext cx="0" cy="0"/>
          <a:chOff x="0" y="0"/>
          <a:chExt cx="0" cy="0"/>
        </a:xfrm>
      </p:grpSpPr>
      <p:sp>
        <p:nvSpPr>
          <p:cNvPr id="112"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内表紙">
    <p:spTree>
      <p:nvGrpSpPr>
        <p:cNvPr id="1" name=""/>
        <p:cNvGrpSpPr/>
        <p:nvPr/>
      </p:nvGrpSpPr>
      <p:grpSpPr>
        <a:xfrm>
          <a:off x="0" y="0"/>
          <a:ext cx="0" cy="0"/>
          <a:chOff x="0" y="0"/>
          <a:chExt cx="0" cy="0"/>
        </a:xfrm>
      </p:grpSpPr>
      <p:sp>
        <p:nvSpPr>
          <p:cNvPr id="21" name="イメージ"/>
          <p:cNvSpPr/>
          <p:nvPr>
            <p:ph type="pic" idx="13"/>
          </p:nvPr>
        </p:nvSpPr>
        <p:spPr>
          <a:xfrm>
            <a:off x="749300" y="101600"/>
            <a:ext cx="11480800" cy="7657408"/>
          </a:xfrm>
          <a:prstGeom prst="rect">
            <a:avLst/>
          </a:prstGeom>
          <a:ln w="9525">
            <a:round/>
          </a:ln>
        </p:spPr>
        <p:txBody>
          <a:bodyPr lIns="91439" tIns="45719" rIns="91439" bIns="45719" anchor="t">
            <a:noAutofit/>
          </a:bodyPr>
          <a:lstStyle/>
          <a:p>
            <a:pPr/>
          </a:p>
        </p:txBody>
      </p:sp>
      <p:sp>
        <p:nvSpPr>
          <p:cNvPr id="22" name="タイトルテキスト"/>
          <p:cNvSpPr txBox="1"/>
          <p:nvPr>
            <p:ph type="title"/>
          </p:nvPr>
        </p:nvSpPr>
        <p:spPr>
          <a:xfrm>
            <a:off x="762000" y="7035800"/>
            <a:ext cx="11480800" cy="1346200"/>
          </a:xfrm>
          <a:prstGeom prst="rect">
            <a:avLst/>
          </a:prstGeom>
        </p:spPr>
        <p:txBody>
          <a:bodyPr/>
          <a:lstStyle/>
          <a:p>
            <a:pPr/>
            <a:r>
              <a:t>タイトルテキスト</a:t>
            </a:r>
          </a:p>
        </p:txBody>
      </p:sp>
      <p:sp>
        <p:nvSpPr>
          <p:cNvPr id="23" name="本文レベル1…"/>
          <p:cNvSpPr txBox="1"/>
          <p:nvPr>
            <p:ph type="body" sz="quarter" idx="1"/>
          </p:nvPr>
        </p:nvSpPr>
        <p:spPr>
          <a:xfrm>
            <a:off x="762000" y="8382000"/>
            <a:ext cx="11480800" cy="952500"/>
          </a:xfrm>
          <a:prstGeom prst="rect">
            <a:avLst/>
          </a:prstGeom>
        </p:spPr>
        <p:txBody>
          <a:bodyPr/>
          <a:lstStyle>
            <a:lvl1pPr marL="0" indent="0" algn="ctr">
              <a:spcBef>
                <a:spcPts val="0"/>
              </a:spcBef>
              <a:buSzTx/>
              <a:buNone/>
              <a:defRPr i="1" sz="3600"/>
            </a:lvl1pPr>
            <a:lvl2pPr marL="0" indent="228600" algn="ctr">
              <a:spcBef>
                <a:spcPts val="0"/>
              </a:spcBef>
              <a:buSzTx/>
              <a:buNone/>
              <a:defRPr i="1" sz="3600"/>
            </a:lvl2pPr>
            <a:lvl3pPr marL="0" indent="457200" algn="ctr">
              <a:spcBef>
                <a:spcPts val="0"/>
              </a:spcBef>
              <a:buSzTx/>
              <a:buNone/>
              <a:defRPr i="1" sz="3600"/>
            </a:lvl3pPr>
            <a:lvl4pPr marL="0" indent="685800" algn="ctr">
              <a:spcBef>
                <a:spcPts val="0"/>
              </a:spcBef>
              <a:buSzTx/>
              <a:buNone/>
              <a:defRPr i="1" sz="3600"/>
            </a:lvl4pPr>
            <a:lvl5pPr marL="0" indent="914400" algn="ctr">
              <a:spcBef>
                <a:spcPts val="0"/>
              </a:spcBef>
              <a:buSzTx/>
              <a:buNone/>
              <a:defRPr i="1" sz="3600"/>
            </a:lvl5pPr>
          </a:lstStyle>
          <a:p>
            <a:pPr/>
            <a:r>
              <a:t>本文レベル1</a:t>
            </a:r>
          </a:p>
          <a:p>
            <a:pPr lvl="1"/>
            <a:r>
              <a:t>本文レベル2</a:t>
            </a:r>
          </a:p>
          <a:p>
            <a:pPr lvl="2"/>
            <a:r>
              <a:t>本文レベル3</a:t>
            </a:r>
          </a:p>
          <a:p>
            <a:pPr lvl="3"/>
            <a:r>
              <a:t>本文レベル4</a:t>
            </a:r>
          </a:p>
          <a:p>
            <a:pPr lvl="4"/>
            <a:r>
              <a:t>本文レベル5</a:t>
            </a:r>
          </a:p>
        </p:txBody>
      </p:sp>
      <p:sp>
        <p:nvSpPr>
          <p:cNvPr id="24" name="スライド番号"/>
          <p:cNvSpPr txBox="1"/>
          <p:nvPr>
            <p:ph type="sldNum" sz="quarter" idx="2"/>
          </p:nvPr>
        </p:nvSpPr>
        <p:spPr>
          <a:xfrm>
            <a:off x="6324599" y="9144000"/>
            <a:ext cx="342901" cy="355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中央）">
    <p:spTree>
      <p:nvGrpSpPr>
        <p:cNvPr id="1" name=""/>
        <p:cNvGrpSpPr/>
        <p:nvPr/>
      </p:nvGrpSpPr>
      <p:grpSpPr>
        <a:xfrm>
          <a:off x="0" y="0"/>
          <a:ext cx="0" cy="0"/>
          <a:chOff x="0" y="0"/>
          <a:chExt cx="0" cy="0"/>
        </a:xfrm>
      </p:grpSpPr>
      <p:sp>
        <p:nvSpPr>
          <p:cNvPr id="31" name="タイトルテキスト"/>
          <p:cNvSpPr txBox="1"/>
          <p:nvPr>
            <p:ph type="title"/>
          </p:nvPr>
        </p:nvSpPr>
        <p:spPr>
          <a:xfrm>
            <a:off x="762000" y="3606800"/>
            <a:ext cx="11480800" cy="2540000"/>
          </a:xfrm>
          <a:prstGeom prst="rect">
            <a:avLst/>
          </a:prstGeom>
        </p:spPr>
        <p:txBody>
          <a:bodyPr/>
          <a:lstStyle/>
          <a:p>
            <a:pPr/>
            <a:r>
              <a:t>タイトルテキスト</a:t>
            </a:r>
          </a:p>
        </p:txBody>
      </p:sp>
      <p:sp>
        <p:nvSpPr>
          <p:cNvPr id="32"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画像（縦長）">
    <p:spTree>
      <p:nvGrpSpPr>
        <p:cNvPr id="1" name=""/>
        <p:cNvGrpSpPr/>
        <p:nvPr/>
      </p:nvGrpSpPr>
      <p:grpSpPr>
        <a:xfrm>
          <a:off x="0" y="0"/>
          <a:ext cx="0" cy="0"/>
          <a:chOff x="0" y="0"/>
          <a:chExt cx="0" cy="0"/>
        </a:xfrm>
      </p:grpSpPr>
      <p:pic>
        <p:nvPicPr>
          <p:cNvPr id="39" name="leatherbooktypeembellishgry.pdf" descr="leatherbooktypeembellishgry.pdf"/>
          <p:cNvPicPr>
            <a:picLocks noChangeAspect="1"/>
          </p:cNvPicPr>
          <p:nvPr/>
        </p:nvPicPr>
        <p:blipFill>
          <a:blip r:embed="rId2">
            <a:extLst/>
          </a:blip>
          <a:stretch>
            <a:fillRect/>
          </a:stretch>
        </p:blipFill>
        <p:spPr>
          <a:xfrm>
            <a:off x="2696906" y="5083509"/>
            <a:ext cx="1956621" cy="304801"/>
          </a:xfrm>
          <a:prstGeom prst="rect">
            <a:avLst/>
          </a:prstGeom>
          <a:ln w="12700">
            <a:miter lim="400000"/>
          </a:ln>
        </p:spPr>
      </p:pic>
      <p:sp>
        <p:nvSpPr>
          <p:cNvPr id="40" name="イメージ"/>
          <p:cNvSpPr/>
          <p:nvPr>
            <p:ph type="pic" idx="13"/>
          </p:nvPr>
        </p:nvSpPr>
        <p:spPr>
          <a:xfrm>
            <a:off x="4572000" y="1587500"/>
            <a:ext cx="10207884" cy="6808404"/>
          </a:xfrm>
          <a:prstGeom prst="rect">
            <a:avLst/>
          </a:prstGeom>
          <a:ln w="9525">
            <a:round/>
          </a:ln>
        </p:spPr>
        <p:txBody>
          <a:bodyPr lIns="91439" tIns="45719" rIns="91439" bIns="45719" anchor="t">
            <a:noAutofit/>
          </a:bodyPr>
          <a:lstStyle/>
          <a:p>
            <a:pPr/>
          </a:p>
        </p:txBody>
      </p:sp>
      <p:sp>
        <p:nvSpPr>
          <p:cNvPr id="41" name="タイトルテキスト"/>
          <p:cNvSpPr txBox="1"/>
          <p:nvPr>
            <p:ph type="title"/>
          </p:nvPr>
        </p:nvSpPr>
        <p:spPr>
          <a:xfrm>
            <a:off x="431800" y="1600200"/>
            <a:ext cx="6477000" cy="3175000"/>
          </a:xfrm>
          <a:prstGeom prst="rect">
            <a:avLst/>
          </a:prstGeom>
        </p:spPr>
        <p:txBody>
          <a:bodyPr anchor="b"/>
          <a:lstStyle/>
          <a:p>
            <a:pPr/>
            <a:r>
              <a:t>タイトルテキスト</a:t>
            </a:r>
          </a:p>
        </p:txBody>
      </p:sp>
      <p:sp>
        <p:nvSpPr>
          <p:cNvPr id="42" name="本文レベル1…"/>
          <p:cNvSpPr txBox="1"/>
          <p:nvPr>
            <p:ph type="body" sz="quarter" idx="1"/>
          </p:nvPr>
        </p:nvSpPr>
        <p:spPr>
          <a:xfrm>
            <a:off x="431800" y="5715000"/>
            <a:ext cx="6464300" cy="2679700"/>
          </a:xfrm>
          <a:prstGeom prst="rect">
            <a:avLst/>
          </a:prstGeom>
        </p:spPr>
        <p:txBody>
          <a:bodyPr anchor="t"/>
          <a:lstStyle>
            <a:lvl1pPr marL="0" indent="0" algn="ctr">
              <a:spcBef>
                <a:spcPts val="0"/>
              </a:spcBef>
              <a:buSzTx/>
              <a:buNone/>
              <a:defRPr i="1" sz="3600"/>
            </a:lvl1pPr>
            <a:lvl2pPr marL="0" indent="228600" algn="ctr">
              <a:spcBef>
                <a:spcPts val="0"/>
              </a:spcBef>
              <a:buSzTx/>
              <a:buNone/>
              <a:defRPr i="1" sz="3600"/>
            </a:lvl2pPr>
            <a:lvl3pPr marL="0" indent="457200" algn="ctr">
              <a:spcBef>
                <a:spcPts val="0"/>
              </a:spcBef>
              <a:buSzTx/>
              <a:buNone/>
              <a:defRPr i="1" sz="3600"/>
            </a:lvl3pPr>
            <a:lvl4pPr marL="0" indent="685800" algn="ctr">
              <a:spcBef>
                <a:spcPts val="0"/>
              </a:spcBef>
              <a:buSzTx/>
              <a:buNone/>
              <a:defRPr i="1" sz="3600"/>
            </a:lvl4pPr>
            <a:lvl5pPr marL="0" indent="914400" algn="ctr">
              <a:spcBef>
                <a:spcPts val="0"/>
              </a:spcBef>
              <a:buSzTx/>
              <a:buNone/>
              <a:defRPr i="1" sz="3600"/>
            </a:lvl5pPr>
          </a:lstStyle>
          <a:p>
            <a:pPr/>
            <a:r>
              <a:t>本文レベル1</a:t>
            </a:r>
          </a:p>
          <a:p>
            <a:pPr lvl="1"/>
            <a:r>
              <a:t>本文レベル2</a:t>
            </a:r>
          </a:p>
          <a:p>
            <a:pPr lvl="2"/>
            <a:r>
              <a:t>本文レベル3</a:t>
            </a:r>
          </a:p>
          <a:p>
            <a:pPr lvl="3"/>
            <a:r>
              <a:t>本文レベル4</a:t>
            </a:r>
          </a:p>
          <a:p>
            <a:pPr lvl="4"/>
            <a:r>
              <a:t>本文レベル5</a:t>
            </a:r>
          </a:p>
        </p:txBody>
      </p:sp>
      <p:sp>
        <p:nvSpPr>
          <p:cNvPr id="43"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上）">
    <p:spTree>
      <p:nvGrpSpPr>
        <p:cNvPr id="1" name=""/>
        <p:cNvGrpSpPr/>
        <p:nvPr/>
      </p:nvGrpSpPr>
      <p:grpSpPr>
        <a:xfrm>
          <a:off x="0" y="0"/>
          <a:ext cx="0" cy="0"/>
          <a:chOff x="0" y="0"/>
          <a:chExt cx="0" cy="0"/>
        </a:xfrm>
      </p:grpSpPr>
      <p:sp>
        <p:nvSpPr>
          <p:cNvPr id="50" name="タイトルテキスト"/>
          <p:cNvSpPr txBox="1"/>
          <p:nvPr>
            <p:ph type="title"/>
          </p:nvPr>
        </p:nvSpPr>
        <p:spPr>
          <a:prstGeom prst="rect">
            <a:avLst/>
          </a:prstGeom>
        </p:spPr>
        <p:txBody>
          <a:bodyPr/>
          <a:lstStyle/>
          <a:p>
            <a:pPr/>
            <a:r>
              <a:t>タイトルテキスト</a:t>
            </a:r>
          </a:p>
        </p:txBody>
      </p:sp>
      <p:sp>
        <p:nvSpPr>
          <p:cNvPr id="51"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 &amp; 箇条書き">
    <p:spTree>
      <p:nvGrpSpPr>
        <p:cNvPr id="1" name=""/>
        <p:cNvGrpSpPr/>
        <p:nvPr/>
      </p:nvGrpSpPr>
      <p:grpSpPr>
        <a:xfrm>
          <a:off x="0" y="0"/>
          <a:ext cx="0" cy="0"/>
          <a:chOff x="0" y="0"/>
          <a:chExt cx="0" cy="0"/>
        </a:xfrm>
      </p:grpSpPr>
      <p:sp>
        <p:nvSpPr>
          <p:cNvPr id="58" name="タイトルテキスト"/>
          <p:cNvSpPr txBox="1"/>
          <p:nvPr>
            <p:ph type="title"/>
          </p:nvPr>
        </p:nvSpPr>
        <p:spPr>
          <a:prstGeom prst="rect">
            <a:avLst/>
          </a:prstGeom>
        </p:spPr>
        <p:txBody>
          <a:bodyPr/>
          <a:lstStyle/>
          <a:p>
            <a:pPr/>
            <a:r>
              <a:t>タイトルテキスト</a:t>
            </a:r>
          </a:p>
        </p:txBody>
      </p:sp>
      <p:sp>
        <p:nvSpPr>
          <p:cNvPr id="59" name="本文レベル1…"/>
          <p:cNvSpPr txBox="1"/>
          <p:nvPr>
            <p:ph type="body" idx="1"/>
          </p:nvPr>
        </p:nvSpPr>
        <p:spPr>
          <a:xfrm>
            <a:off x="762000" y="2768600"/>
            <a:ext cx="114808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本文レベル1</a:t>
            </a:r>
          </a:p>
          <a:p>
            <a:pPr lvl="1"/>
            <a:r>
              <a:t>本文レベル2</a:t>
            </a:r>
          </a:p>
          <a:p>
            <a:pPr lvl="2"/>
            <a:r>
              <a:t>本文レベル3</a:t>
            </a:r>
          </a:p>
          <a:p>
            <a:pPr lvl="3"/>
            <a:r>
              <a:t>本文レベル4</a:t>
            </a:r>
          </a:p>
          <a:p>
            <a:pPr lvl="4"/>
            <a:r>
              <a:t>本文レベル5</a:t>
            </a:r>
          </a:p>
        </p:txBody>
      </p:sp>
      <p:sp>
        <p:nvSpPr>
          <p:cNvPr id="60"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箇条書き、画像">
    <p:spTree>
      <p:nvGrpSpPr>
        <p:cNvPr id="1" name=""/>
        <p:cNvGrpSpPr/>
        <p:nvPr/>
      </p:nvGrpSpPr>
      <p:grpSpPr>
        <a:xfrm>
          <a:off x="0" y="0"/>
          <a:ext cx="0" cy="0"/>
          <a:chOff x="0" y="0"/>
          <a:chExt cx="0" cy="0"/>
        </a:xfrm>
      </p:grpSpPr>
      <p:sp>
        <p:nvSpPr>
          <p:cNvPr id="67" name="イメージ"/>
          <p:cNvSpPr/>
          <p:nvPr>
            <p:ph type="pic" idx="13"/>
          </p:nvPr>
        </p:nvSpPr>
        <p:spPr>
          <a:xfrm>
            <a:off x="4309329" y="2375525"/>
            <a:ext cx="10256493" cy="6840825"/>
          </a:xfrm>
          <a:prstGeom prst="rect">
            <a:avLst/>
          </a:prstGeom>
          <a:ln w="9525">
            <a:round/>
          </a:ln>
        </p:spPr>
        <p:txBody>
          <a:bodyPr lIns="91439" tIns="45719" rIns="91439" bIns="45719" anchor="t">
            <a:noAutofit/>
          </a:bodyPr>
          <a:lstStyle/>
          <a:p>
            <a:pPr/>
          </a:p>
        </p:txBody>
      </p:sp>
      <p:sp>
        <p:nvSpPr>
          <p:cNvPr id="68" name="タイトルテキスト"/>
          <p:cNvSpPr txBox="1"/>
          <p:nvPr>
            <p:ph type="title"/>
          </p:nvPr>
        </p:nvSpPr>
        <p:spPr>
          <a:prstGeom prst="rect">
            <a:avLst/>
          </a:prstGeom>
        </p:spPr>
        <p:txBody>
          <a:bodyPr/>
          <a:lstStyle/>
          <a:p>
            <a:pPr/>
            <a:r>
              <a:t>タイトルテキスト</a:t>
            </a:r>
          </a:p>
        </p:txBody>
      </p:sp>
      <p:sp>
        <p:nvSpPr>
          <p:cNvPr id="69" name="本文レベル1…"/>
          <p:cNvSpPr txBox="1"/>
          <p:nvPr>
            <p:ph type="body" sz="half" idx="1"/>
          </p:nvPr>
        </p:nvSpPr>
        <p:spPr>
          <a:xfrm>
            <a:off x="762000" y="2362200"/>
            <a:ext cx="5334000" cy="6413500"/>
          </a:xfrm>
          <a:prstGeom prst="rect">
            <a:avLst/>
          </a:prstGeom>
        </p:spPr>
        <p:txBody>
          <a:bodyPr/>
          <a:lstStyle>
            <a:lvl1pPr marL="406400" indent="-406400">
              <a:spcBef>
                <a:spcPts val="4000"/>
              </a:spcBef>
              <a:buBlip>
                <a:blip r:embed="rId2"/>
              </a:buBlip>
              <a:defRPr sz="3200"/>
            </a:lvl1pPr>
            <a:lvl2pPr marL="812800" indent="-406400">
              <a:spcBef>
                <a:spcPts val="4000"/>
              </a:spcBef>
              <a:buBlip>
                <a:blip r:embed="rId2"/>
              </a:buBlip>
              <a:defRPr sz="3200"/>
            </a:lvl2pPr>
            <a:lvl3pPr marL="1219200" indent="-406400">
              <a:spcBef>
                <a:spcPts val="4000"/>
              </a:spcBef>
              <a:buBlip>
                <a:blip r:embed="rId2"/>
              </a:buBlip>
              <a:defRPr sz="3200"/>
            </a:lvl3pPr>
            <a:lvl4pPr marL="1625600" indent="-406400">
              <a:spcBef>
                <a:spcPts val="4000"/>
              </a:spcBef>
              <a:buBlip>
                <a:blip r:embed="rId2"/>
              </a:buBlip>
              <a:defRPr sz="3200"/>
            </a:lvl4pPr>
            <a:lvl5pPr marL="2032000" indent="-406400">
              <a:spcBef>
                <a:spcPts val="4000"/>
              </a:spcBef>
              <a:buBlip>
                <a:blip r:embed="rId2"/>
              </a:buBlip>
              <a:defRPr sz="3200"/>
            </a:lvl5pPr>
          </a:lstStyle>
          <a:p>
            <a:pPr/>
            <a:r>
              <a:t>本文レベル1</a:t>
            </a:r>
          </a:p>
          <a:p>
            <a:pPr lvl="1"/>
            <a:r>
              <a:t>本文レベル2</a:t>
            </a:r>
          </a:p>
          <a:p>
            <a:pPr lvl="2"/>
            <a:r>
              <a:t>本文レベル3</a:t>
            </a:r>
          </a:p>
          <a:p>
            <a:pPr lvl="3"/>
            <a:r>
              <a:t>本文レベル4</a:t>
            </a:r>
          </a:p>
          <a:p>
            <a:pPr lvl="4"/>
            <a:r>
              <a:t>本文レベル5</a:t>
            </a:r>
          </a:p>
        </p:txBody>
      </p:sp>
      <p:sp>
        <p:nvSpPr>
          <p:cNvPr id="70"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箇条書き">
    <p:spTree>
      <p:nvGrpSpPr>
        <p:cNvPr id="1" name=""/>
        <p:cNvGrpSpPr/>
        <p:nvPr/>
      </p:nvGrpSpPr>
      <p:grpSpPr>
        <a:xfrm>
          <a:off x="0" y="0"/>
          <a:ext cx="0" cy="0"/>
          <a:chOff x="0" y="0"/>
          <a:chExt cx="0" cy="0"/>
        </a:xfrm>
      </p:grpSpPr>
      <p:sp>
        <p:nvSpPr>
          <p:cNvPr id="77" name="本文レベル1…"/>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本文レベル1</a:t>
            </a:r>
          </a:p>
          <a:p>
            <a:pPr lvl="1"/>
            <a:r>
              <a:t>本文レベル2</a:t>
            </a:r>
          </a:p>
          <a:p>
            <a:pPr lvl="2"/>
            <a:r>
              <a:t>本文レベル3</a:t>
            </a:r>
          </a:p>
          <a:p>
            <a:pPr lvl="3"/>
            <a:r>
              <a:t>本文レベル4</a:t>
            </a:r>
          </a:p>
          <a:p>
            <a:pPr lvl="4"/>
            <a:r>
              <a:t>本文レベル5</a:t>
            </a:r>
          </a:p>
        </p:txBody>
      </p:sp>
      <p:sp>
        <p:nvSpPr>
          <p:cNvPr id="78"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画像（3 点）">
    <p:spTree>
      <p:nvGrpSpPr>
        <p:cNvPr id="1" name=""/>
        <p:cNvGrpSpPr/>
        <p:nvPr/>
      </p:nvGrpSpPr>
      <p:grpSpPr>
        <a:xfrm>
          <a:off x="0" y="0"/>
          <a:ext cx="0" cy="0"/>
          <a:chOff x="0" y="0"/>
          <a:chExt cx="0" cy="0"/>
        </a:xfrm>
      </p:grpSpPr>
      <p:sp>
        <p:nvSpPr>
          <p:cNvPr id="85" name="イメージ"/>
          <p:cNvSpPr/>
          <p:nvPr>
            <p:ph type="pic" idx="13"/>
          </p:nvPr>
        </p:nvSpPr>
        <p:spPr>
          <a:xfrm>
            <a:off x="-3564103" y="501345"/>
            <a:ext cx="12712701" cy="8479054"/>
          </a:xfrm>
          <a:prstGeom prst="rect">
            <a:avLst/>
          </a:prstGeom>
          <a:ln w="9525">
            <a:round/>
          </a:ln>
        </p:spPr>
        <p:txBody>
          <a:bodyPr lIns="91439" tIns="45719" rIns="91439" bIns="45719" anchor="t">
            <a:noAutofit/>
          </a:bodyPr>
          <a:lstStyle/>
          <a:p>
            <a:pPr/>
          </a:p>
        </p:txBody>
      </p:sp>
      <p:sp>
        <p:nvSpPr>
          <p:cNvPr id="86" name="イメージ"/>
          <p:cNvSpPr/>
          <p:nvPr>
            <p:ph type="pic" sz="quarter" idx="14"/>
          </p:nvPr>
        </p:nvSpPr>
        <p:spPr>
          <a:xfrm>
            <a:off x="7378700" y="723900"/>
            <a:ext cx="4830485" cy="3479800"/>
          </a:xfrm>
          <a:prstGeom prst="rect">
            <a:avLst/>
          </a:prstGeom>
          <a:ln w="9525">
            <a:round/>
          </a:ln>
        </p:spPr>
        <p:txBody>
          <a:bodyPr lIns="91439" tIns="45719" rIns="91439" bIns="45719" anchor="t">
            <a:noAutofit/>
          </a:bodyPr>
          <a:lstStyle/>
          <a:p>
            <a:pPr/>
          </a:p>
        </p:txBody>
      </p:sp>
      <p:sp>
        <p:nvSpPr>
          <p:cNvPr id="87" name="イメージ"/>
          <p:cNvSpPr/>
          <p:nvPr>
            <p:ph type="pic" sz="half" idx="15"/>
          </p:nvPr>
        </p:nvSpPr>
        <p:spPr>
          <a:xfrm>
            <a:off x="6146800" y="3958166"/>
            <a:ext cx="7454900" cy="4969934"/>
          </a:xfrm>
          <a:prstGeom prst="rect">
            <a:avLst/>
          </a:prstGeom>
          <a:ln w="9525">
            <a:round/>
          </a:ln>
        </p:spPr>
        <p:txBody>
          <a:bodyPr lIns="91439" tIns="45719" rIns="91439" bIns="45719" anchor="t">
            <a:noAutofit/>
          </a:bodyPr>
          <a:lstStyle/>
          <a:p>
            <a:pPr/>
          </a:p>
        </p:txBody>
      </p:sp>
      <p:sp>
        <p:nvSpPr>
          <p:cNvPr id="88"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本文レベル1…"/>
          <p:cNvSpPr txBox="1"/>
          <p:nvPr>
            <p:ph type="body" idx="1"/>
          </p:nvPr>
        </p:nvSpPr>
        <p:spPr>
          <a:xfrm>
            <a:off x="762000" y="723900"/>
            <a:ext cx="11480800" cy="8293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本文レベル1</a:t>
            </a:r>
          </a:p>
          <a:p>
            <a:pPr lvl="1"/>
            <a:r>
              <a:t>本文レベル2</a:t>
            </a:r>
          </a:p>
          <a:p>
            <a:pPr lvl="2"/>
            <a:r>
              <a:t>本文レベル3</a:t>
            </a:r>
          </a:p>
          <a:p>
            <a:pPr lvl="3"/>
            <a:r>
              <a:t>本文レベル4</a:t>
            </a:r>
          </a:p>
          <a:p>
            <a:pPr lvl="4"/>
            <a:r>
              <a:t>本文レベル5</a:t>
            </a:r>
          </a:p>
        </p:txBody>
      </p:sp>
      <p:sp>
        <p:nvSpPr>
          <p:cNvPr id="3" name="タイトルテキスト"/>
          <p:cNvSpPr txBox="1"/>
          <p:nvPr>
            <p:ph type="title"/>
          </p:nvPr>
        </p:nvSpPr>
        <p:spPr>
          <a:xfrm>
            <a:off x="762000" y="381000"/>
            <a:ext cx="11480800" cy="152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タイトルテキスト</a:t>
            </a:r>
          </a:p>
        </p:txBody>
      </p:sp>
      <p:sp>
        <p:nvSpPr>
          <p:cNvPr id="4" name="スライド番号"/>
          <p:cNvSpPr txBox="1"/>
          <p:nvPr>
            <p:ph type="sldNum" sz="quarter" idx="2"/>
          </p:nvPr>
        </p:nvSpPr>
        <p:spPr>
          <a:xfrm>
            <a:off x="6324599" y="9017000"/>
            <a:ext cx="342901" cy="3556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7400" u="none">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1pPr>
      <a:lvl2pPr marL="0" marR="0" indent="228600" algn="ctr" defTabSz="584200" rtl="0" latinLnBrk="0">
        <a:lnSpc>
          <a:spcPct val="100000"/>
        </a:lnSpc>
        <a:spcBef>
          <a:spcPts val="0"/>
        </a:spcBef>
        <a:spcAft>
          <a:spcPts val="0"/>
        </a:spcAft>
        <a:buClrTx/>
        <a:buSzTx/>
        <a:buFontTx/>
        <a:buNone/>
        <a:tabLst/>
        <a:defRPr b="0" baseline="0" cap="none" i="0" spc="0" strike="noStrike" sz="7400" u="none">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2pPr>
      <a:lvl3pPr marL="0" marR="0" indent="457200" algn="ctr" defTabSz="584200" rtl="0" latinLnBrk="0">
        <a:lnSpc>
          <a:spcPct val="100000"/>
        </a:lnSpc>
        <a:spcBef>
          <a:spcPts val="0"/>
        </a:spcBef>
        <a:spcAft>
          <a:spcPts val="0"/>
        </a:spcAft>
        <a:buClrTx/>
        <a:buSzTx/>
        <a:buFontTx/>
        <a:buNone/>
        <a:tabLst/>
        <a:defRPr b="0" baseline="0" cap="none" i="0" spc="0" strike="noStrike" sz="7400" u="none">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3pPr>
      <a:lvl4pPr marL="0" marR="0" indent="685800" algn="ctr" defTabSz="584200" rtl="0" latinLnBrk="0">
        <a:lnSpc>
          <a:spcPct val="100000"/>
        </a:lnSpc>
        <a:spcBef>
          <a:spcPts val="0"/>
        </a:spcBef>
        <a:spcAft>
          <a:spcPts val="0"/>
        </a:spcAft>
        <a:buClrTx/>
        <a:buSzTx/>
        <a:buFontTx/>
        <a:buNone/>
        <a:tabLst/>
        <a:defRPr b="0" baseline="0" cap="none" i="0" spc="0" strike="noStrike" sz="7400" u="none">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4pPr>
      <a:lvl5pPr marL="0" marR="0" indent="914400" algn="ctr" defTabSz="584200" rtl="0" latinLnBrk="0">
        <a:lnSpc>
          <a:spcPct val="100000"/>
        </a:lnSpc>
        <a:spcBef>
          <a:spcPts val="0"/>
        </a:spcBef>
        <a:spcAft>
          <a:spcPts val="0"/>
        </a:spcAft>
        <a:buClrTx/>
        <a:buSzTx/>
        <a:buFontTx/>
        <a:buNone/>
        <a:tabLst/>
        <a:defRPr b="0" baseline="0" cap="none" i="0" spc="0" strike="noStrike" sz="7400" u="none">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7400" u="none">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7400" u="none">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7400" u="none">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7400" u="none">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9pPr>
    </p:titleStyle>
    <p:bodyStyle>
      <a:lvl1pPr marL="5334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solidFill>
            <a:srgbClr val="6C6963"/>
          </a:solidFill>
          <a:uFillTx/>
          <a:latin typeface="+mn-lt"/>
          <a:ea typeface="+mn-ea"/>
          <a:cs typeface="+mn-cs"/>
          <a:sym typeface="Baskerville"/>
        </a:defRPr>
      </a:lvl1pPr>
      <a:lvl2pPr marL="10668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solidFill>
            <a:srgbClr val="6C6963"/>
          </a:solidFill>
          <a:uFillTx/>
          <a:latin typeface="+mn-lt"/>
          <a:ea typeface="+mn-ea"/>
          <a:cs typeface="+mn-cs"/>
          <a:sym typeface="Baskerville"/>
        </a:defRPr>
      </a:lvl2pPr>
      <a:lvl3pPr marL="16002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solidFill>
            <a:srgbClr val="6C6963"/>
          </a:solidFill>
          <a:uFillTx/>
          <a:latin typeface="+mn-lt"/>
          <a:ea typeface="+mn-ea"/>
          <a:cs typeface="+mn-cs"/>
          <a:sym typeface="Baskerville"/>
        </a:defRPr>
      </a:lvl3pPr>
      <a:lvl4pPr marL="21336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solidFill>
            <a:srgbClr val="6C6963"/>
          </a:solidFill>
          <a:uFillTx/>
          <a:latin typeface="+mn-lt"/>
          <a:ea typeface="+mn-ea"/>
          <a:cs typeface="+mn-cs"/>
          <a:sym typeface="Baskerville"/>
        </a:defRPr>
      </a:lvl4pPr>
      <a:lvl5pPr marL="26670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solidFill>
            <a:srgbClr val="6C6963"/>
          </a:solidFill>
          <a:uFillTx/>
          <a:latin typeface="+mn-lt"/>
          <a:ea typeface="+mn-ea"/>
          <a:cs typeface="+mn-cs"/>
          <a:sym typeface="Baskerville"/>
        </a:defRPr>
      </a:lvl5pPr>
      <a:lvl6pPr marL="32004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solidFill>
            <a:srgbClr val="6C6963"/>
          </a:solidFill>
          <a:uFillTx/>
          <a:latin typeface="+mn-lt"/>
          <a:ea typeface="+mn-ea"/>
          <a:cs typeface="+mn-cs"/>
          <a:sym typeface="Baskerville"/>
        </a:defRPr>
      </a:lvl6pPr>
      <a:lvl7pPr marL="37338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solidFill>
            <a:srgbClr val="6C6963"/>
          </a:solidFill>
          <a:uFillTx/>
          <a:latin typeface="+mn-lt"/>
          <a:ea typeface="+mn-ea"/>
          <a:cs typeface="+mn-cs"/>
          <a:sym typeface="Baskerville"/>
        </a:defRPr>
      </a:lvl7pPr>
      <a:lvl8pPr marL="42672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solidFill>
            <a:srgbClr val="6C6963"/>
          </a:solidFill>
          <a:uFillTx/>
          <a:latin typeface="+mn-lt"/>
          <a:ea typeface="+mn-ea"/>
          <a:cs typeface="+mn-cs"/>
          <a:sym typeface="Baskerville"/>
        </a:defRPr>
      </a:lvl8pPr>
      <a:lvl9pPr marL="48006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solidFill>
            <a:srgbClr val="6C6963"/>
          </a:solidFill>
          <a:uFillTx/>
          <a:latin typeface="+mn-lt"/>
          <a:ea typeface="+mn-ea"/>
          <a:cs typeface="+mn-cs"/>
          <a:sym typeface="Baskervill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Baskerville"/>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Baskerville"/>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Baskerville"/>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Baskerville"/>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Baskerville"/>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Baskerville"/>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Baskerville"/>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Baskerville"/>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Baskervill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 Id="rId3" Type="http://schemas.openxmlformats.org/officeDocument/2006/relationships/image" Target="../media/image10.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 Id="rId3" Type="http://schemas.openxmlformats.org/officeDocument/2006/relationships/image" Target="../media/image10.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8.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 Id="rId3" Type="http://schemas.openxmlformats.org/officeDocument/2006/relationships/image" Target="../media/image7.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 Id="rId3" Type="http://schemas.openxmlformats.org/officeDocument/2006/relationships/image" Target="../media/image14.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 Id="rId3" Type="http://schemas.openxmlformats.org/officeDocument/2006/relationships/image" Target="../media/image8.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市民後見人養成講座"/>
          <p:cNvSpPr txBox="1"/>
          <p:nvPr>
            <p:ph type="ctrTitle"/>
          </p:nvPr>
        </p:nvSpPr>
        <p:spPr>
          <a:prstGeom prst="rect">
            <a:avLst/>
          </a:prstGeom>
        </p:spPr>
        <p:txBody>
          <a:bodyPr/>
          <a:lstStyle/>
          <a:p>
            <a:pPr/>
            <a:r>
              <a:t>  市民後見人養成講座</a:t>
            </a:r>
          </a:p>
        </p:txBody>
      </p:sp>
      <p:sp>
        <p:nvSpPr>
          <p:cNvPr id="122" name="民法の基礎"/>
          <p:cNvSpPr txBox="1"/>
          <p:nvPr>
            <p:ph type="subTitle" sz="quarter" idx="1"/>
          </p:nvPr>
        </p:nvSpPr>
        <p:spPr>
          <a:xfrm>
            <a:off x="889000" y="5496559"/>
            <a:ext cx="12211795" cy="1854201"/>
          </a:xfrm>
          <a:prstGeom prst="rect">
            <a:avLst/>
          </a:prstGeom>
        </p:spPr>
        <p:txBody>
          <a:bodyPr/>
          <a:lstStyle/>
          <a:p>
            <a:pPr/>
            <a:r>
              <a:t>民法の基礎</a:t>
            </a:r>
          </a:p>
        </p:txBody>
      </p:sp>
      <p:sp>
        <p:nvSpPr>
          <p:cNvPr id="123" name="弁護士 田上尚志"/>
          <p:cNvSpPr txBox="1"/>
          <p:nvPr/>
        </p:nvSpPr>
        <p:spPr>
          <a:xfrm>
            <a:off x="8531597" y="7734300"/>
            <a:ext cx="4019898" cy="656283"/>
          </a:xfrm>
          <a:prstGeom prst="rect">
            <a:avLst/>
          </a:prstGeom>
          <a:ln w="12700">
            <a:miter lim="400000"/>
          </a:ln>
          <a:effectLst>
            <a:outerShdw sx="100000" sy="100000" kx="0" ky="0" algn="b" rotWithShape="0" blurRad="25400" dist="38100" dir="2700000">
              <a:srgbClr val="6D625D">
                <a:alpha val="90000"/>
              </a:srgbClr>
            </a:outerShdw>
          </a:effectLst>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a:defRPr i="1" sz="3600">
                <a:solidFill>
                  <a:srgbClr val="BEA56D"/>
                </a:solidFill>
                <a:effectLst>
                  <a:outerShdw sx="100000" sy="100000" kx="0" ky="0" algn="b" rotWithShape="0" blurRad="25400" dist="38100" dir="15900000">
                    <a:srgbClr val="000000">
                      <a:alpha val="90000"/>
                    </a:srgbClr>
                  </a:outerShdw>
                </a:effectLst>
              </a:defRPr>
            </a:lvl1pPr>
          </a:lstStyle>
          <a:p>
            <a:pPr/>
            <a:r>
              <a:t>弁護士　田上尚志</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91" name="グループ"/>
          <p:cNvGrpSpPr/>
          <p:nvPr/>
        </p:nvGrpSpPr>
        <p:grpSpPr>
          <a:xfrm>
            <a:off x="2260834" y="2141558"/>
            <a:ext cx="10343621" cy="1270001"/>
            <a:chOff x="1123949" y="565982"/>
            <a:chExt cx="10343620" cy="1270000"/>
          </a:xfrm>
        </p:grpSpPr>
        <p:sp>
          <p:nvSpPr>
            <p:cNvPr id="189" name="法律行為"/>
            <p:cNvSpPr/>
            <p:nvPr/>
          </p:nvSpPr>
          <p:spPr>
            <a:xfrm>
              <a:off x="1123949" y="565982"/>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a:solidFill>
                    <a:srgbClr val="000000"/>
                  </a:solidFill>
                </a:defRPr>
              </a:lvl1pPr>
            </a:lstStyle>
            <a:p>
              <a:pPr/>
              <a:r>
                <a:t>法律行為</a:t>
              </a:r>
            </a:p>
          </p:txBody>
        </p:sp>
        <p:sp>
          <p:nvSpPr>
            <p:cNvPr id="190" name="権利関係の変動（権利の発生・変更・消滅＝法律効果）を発生させる行為"/>
            <p:cNvSpPr/>
            <p:nvPr/>
          </p:nvSpPr>
          <p:spPr>
            <a:xfrm>
              <a:off x="2513982" y="685800"/>
              <a:ext cx="895358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r>
                <a:t>　</a:t>
              </a:r>
              <a:r>
                <a:rPr>
                  <a:solidFill>
                    <a:srgbClr val="000000"/>
                  </a:solidFill>
                </a:rPr>
                <a:t>権利関係の変動（権利の発生・変更・消滅＝法律効果）を発生させる行為</a:t>
              </a:r>
            </a:p>
          </p:txBody>
        </p:sp>
      </p:grpSp>
      <p:sp>
        <p:nvSpPr>
          <p:cNvPr id="192" name="単独行為"/>
          <p:cNvSpPr txBox="1"/>
          <p:nvPr/>
        </p:nvSpPr>
        <p:spPr>
          <a:xfrm>
            <a:off x="1520193" y="5626208"/>
            <a:ext cx="22479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000000"/>
                </a:solidFill>
              </a:defRPr>
            </a:lvl1pPr>
          </a:lstStyle>
          <a:p>
            <a:pPr/>
            <a:r>
              <a:t>単独行為</a:t>
            </a:r>
          </a:p>
        </p:txBody>
      </p:sp>
      <p:sp>
        <p:nvSpPr>
          <p:cNvPr id="193" name="１人の当事者の意思表示によって成立する法律行為"/>
          <p:cNvSpPr txBox="1"/>
          <p:nvPr/>
        </p:nvSpPr>
        <p:spPr>
          <a:xfrm>
            <a:off x="4798486" y="5353158"/>
            <a:ext cx="7966108" cy="1181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a:solidFill>
                  <a:srgbClr val="000000"/>
                </a:solidFill>
              </a:defRPr>
            </a:pPr>
            <a:r>
              <a:t>　</a:t>
            </a:r>
            <a:r>
              <a:rPr sz="2800"/>
              <a:t>１人の当事者の意思表示によって成立する法律行為</a:t>
            </a:r>
          </a:p>
        </p:txBody>
      </p:sp>
      <p:sp>
        <p:nvSpPr>
          <p:cNvPr id="194" name="合同行為"/>
          <p:cNvSpPr txBox="1"/>
          <p:nvPr/>
        </p:nvSpPr>
        <p:spPr>
          <a:xfrm>
            <a:off x="1520193" y="7583163"/>
            <a:ext cx="22479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000000"/>
                </a:solidFill>
              </a:defRPr>
            </a:lvl1pPr>
          </a:lstStyle>
          <a:p>
            <a:pPr/>
            <a:r>
              <a:t>合同行為</a:t>
            </a:r>
          </a:p>
        </p:txBody>
      </p:sp>
      <p:sp>
        <p:nvSpPr>
          <p:cNvPr id="195" name="複数人の当事者による同一方向の意思表示の集合によって成立する法律行為"/>
          <p:cNvSpPr txBox="1"/>
          <p:nvPr/>
        </p:nvSpPr>
        <p:spPr>
          <a:xfrm>
            <a:off x="4798486" y="7310113"/>
            <a:ext cx="7966108" cy="1181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a:solidFill>
                  <a:srgbClr val="000000"/>
                </a:solidFill>
              </a:defRPr>
            </a:pPr>
            <a:r>
              <a:t>　</a:t>
            </a:r>
            <a:r>
              <a:rPr sz="2800"/>
              <a:t>複数人の当事者による同一方向の意思表示の集合によって成立する法律行為</a:t>
            </a:r>
          </a:p>
        </p:txBody>
      </p:sp>
      <p:grpSp>
        <p:nvGrpSpPr>
          <p:cNvPr id="198" name="グループ"/>
          <p:cNvGrpSpPr/>
          <p:nvPr/>
        </p:nvGrpSpPr>
        <p:grpSpPr>
          <a:xfrm>
            <a:off x="1597944" y="3396203"/>
            <a:ext cx="11054890" cy="1181101"/>
            <a:chOff x="0" y="0"/>
            <a:chExt cx="11054889" cy="1181100"/>
          </a:xfrm>
        </p:grpSpPr>
        <p:sp>
          <p:nvSpPr>
            <p:cNvPr id="196" name="契約"/>
            <p:cNvSpPr txBox="1"/>
            <p:nvPr/>
          </p:nvSpPr>
          <p:spPr>
            <a:xfrm>
              <a:off x="-1" y="273050"/>
              <a:ext cx="1181101" cy="635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a:solidFill>
                    <a:srgbClr val="000000"/>
                  </a:solidFill>
                </a:defRPr>
              </a:lvl1pPr>
            </a:lstStyle>
            <a:p>
              <a:pPr/>
              <a:r>
                <a:t>契約</a:t>
              </a:r>
            </a:p>
          </p:txBody>
        </p:sp>
        <p:sp>
          <p:nvSpPr>
            <p:cNvPr id="197" name="２人以上の当事者の意思表示の合致によって成立する法律行為"/>
            <p:cNvSpPr txBox="1"/>
            <p:nvPr/>
          </p:nvSpPr>
          <p:spPr>
            <a:xfrm>
              <a:off x="3088782" y="-1"/>
              <a:ext cx="7966108" cy="1181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r>
                <a:t>　</a:t>
              </a:r>
              <a:r>
                <a:rPr sz="2800">
                  <a:solidFill>
                    <a:srgbClr val="000000"/>
                  </a:solidFill>
                </a:rPr>
                <a:t>２人以上の当事者の意思表示の合致によって成立する法律行為</a:t>
              </a:r>
            </a:p>
          </p:txBody>
        </p:sp>
      </p:grpSp>
      <p:sp>
        <p:nvSpPr>
          <p:cNvPr id="199" name="売買，賃貸借，消費貸借 等"/>
          <p:cNvSpPr txBox="1"/>
          <p:nvPr/>
        </p:nvSpPr>
        <p:spPr>
          <a:xfrm>
            <a:off x="5530929" y="4437037"/>
            <a:ext cx="5774608"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　</a:t>
            </a:r>
            <a:r>
              <a:rPr sz="2800">
                <a:solidFill>
                  <a:schemeClr val="accent5">
                    <a:lumOff val="10161"/>
                  </a:schemeClr>
                </a:solidFill>
              </a:rPr>
              <a:t>売買，賃貸借，消費貸借　等</a:t>
            </a:r>
          </a:p>
        </p:txBody>
      </p:sp>
      <p:sp>
        <p:nvSpPr>
          <p:cNvPr id="200" name="遺言，法律行為の取消 等"/>
          <p:cNvSpPr txBox="1"/>
          <p:nvPr/>
        </p:nvSpPr>
        <p:spPr>
          <a:xfrm>
            <a:off x="5530929" y="6483136"/>
            <a:ext cx="5774609"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　</a:t>
            </a:r>
            <a:r>
              <a:rPr sz="2800">
                <a:solidFill>
                  <a:schemeClr val="accent5">
                    <a:lumOff val="10161"/>
                  </a:schemeClr>
                </a:solidFill>
              </a:rPr>
              <a:t>遺言，法律行為の取消　等</a:t>
            </a:r>
          </a:p>
        </p:txBody>
      </p:sp>
      <p:sp>
        <p:nvSpPr>
          <p:cNvPr id="201" name="株式会社の設立 等"/>
          <p:cNvSpPr txBox="1"/>
          <p:nvPr/>
        </p:nvSpPr>
        <p:spPr>
          <a:xfrm>
            <a:off x="5530929" y="8417474"/>
            <a:ext cx="5774608"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　</a:t>
            </a:r>
            <a:r>
              <a:rPr sz="2800">
                <a:solidFill>
                  <a:schemeClr val="accent5">
                    <a:lumOff val="10161"/>
                  </a:schemeClr>
                </a:solidFill>
              </a:rPr>
              <a:t>株式会社の設立　等</a:t>
            </a:r>
          </a:p>
        </p:txBody>
      </p:sp>
      <p:sp>
        <p:nvSpPr>
          <p:cNvPr id="202" name="基本概念"/>
          <p:cNvSpPr txBox="1"/>
          <p:nvPr/>
        </p:nvSpPr>
        <p:spPr>
          <a:xfrm>
            <a:off x="226344" y="232362"/>
            <a:ext cx="265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000">
                <a:solidFill>
                  <a:srgbClr val="FF2600"/>
                </a:solidFill>
              </a:defRPr>
            </a:lvl1pPr>
          </a:lstStyle>
          <a:p>
            <a:pPr/>
            <a:r>
              <a:t>基本概念</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２人以上の当事者の約束に法律効果を発生させる法律行為で、社会生活上重要な機能を営む。"/>
          <p:cNvSpPr txBox="1"/>
          <p:nvPr/>
        </p:nvSpPr>
        <p:spPr>
          <a:xfrm>
            <a:off x="4676566" y="4676798"/>
            <a:ext cx="7966108" cy="1181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a:solidFill>
                  <a:srgbClr val="000000"/>
                </a:solidFill>
              </a:defRPr>
            </a:pPr>
            <a:r>
              <a:t>　</a:t>
            </a:r>
            <a:r>
              <a:rPr sz="2800"/>
              <a:t>２人以上の当事者の約束に法律効果を発生させる法律行為で、社会生活上重要な機能を営む。</a:t>
            </a:r>
          </a:p>
        </p:txBody>
      </p:sp>
      <p:sp>
        <p:nvSpPr>
          <p:cNvPr id="205" name="当事者"/>
          <p:cNvSpPr txBox="1"/>
          <p:nvPr/>
        </p:nvSpPr>
        <p:spPr>
          <a:xfrm>
            <a:off x="1301224" y="7706061"/>
            <a:ext cx="1485901"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lvl1pPr>
          </a:lstStyle>
          <a:p>
            <a:pPr/>
            <a:r>
              <a:t>当事者</a:t>
            </a:r>
          </a:p>
        </p:txBody>
      </p:sp>
      <p:sp>
        <p:nvSpPr>
          <p:cNvPr id="206" name="契約の成立"/>
          <p:cNvSpPr txBox="1"/>
          <p:nvPr/>
        </p:nvSpPr>
        <p:spPr>
          <a:xfrm>
            <a:off x="869400" y="6180913"/>
            <a:ext cx="27813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000000"/>
                </a:solidFill>
              </a:defRPr>
            </a:lvl1pPr>
          </a:lstStyle>
          <a:p>
            <a:pPr/>
            <a:r>
              <a:t>契約の成立</a:t>
            </a:r>
          </a:p>
        </p:txBody>
      </p:sp>
      <p:sp>
        <p:nvSpPr>
          <p:cNvPr id="207" name="当事者"/>
          <p:cNvSpPr txBox="1"/>
          <p:nvPr/>
        </p:nvSpPr>
        <p:spPr>
          <a:xfrm>
            <a:off x="4072577" y="7706061"/>
            <a:ext cx="1485901"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lvl1pPr>
          </a:lstStyle>
          <a:p>
            <a:pPr/>
            <a:r>
              <a:t>当事者</a:t>
            </a:r>
          </a:p>
        </p:txBody>
      </p:sp>
      <p:sp>
        <p:nvSpPr>
          <p:cNvPr id="208" name="当事者"/>
          <p:cNvSpPr txBox="1"/>
          <p:nvPr/>
        </p:nvSpPr>
        <p:spPr>
          <a:xfrm>
            <a:off x="7682605" y="7706061"/>
            <a:ext cx="1485901"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lvl1pPr>
          </a:lstStyle>
          <a:p>
            <a:pPr/>
            <a:r>
              <a:t>当事者</a:t>
            </a:r>
          </a:p>
        </p:txBody>
      </p:sp>
      <p:sp>
        <p:nvSpPr>
          <p:cNvPr id="209" name="当事者"/>
          <p:cNvSpPr txBox="1"/>
          <p:nvPr/>
        </p:nvSpPr>
        <p:spPr>
          <a:xfrm>
            <a:off x="10649499" y="7706061"/>
            <a:ext cx="1485901"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lvl1pPr>
          </a:lstStyle>
          <a:p>
            <a:pPr/>
            <a:r>
              <a:t>当事者</a:t>
            </a:r>
          </a:p>
        </p:txBody>
      </p:sp>
      <p:pic>
        <p:nvPicPr>
          <p:cNvPr id="210" name="イメージ" descr="イメージ"/>
          <p:cNvPicPr>
            <a:picLocks noChangeAspect="0"/>
          </p:cNvPicPr>
          <p:nvPr/>
        </p:nvPicPr>
        <p:blipFill>
          <a:blip r:embed="rId2">
            <a:extLst/>
          </a:blip>
          <a:stretch>
            <a:fillRect/>
          </a:stretch>
        </p:blipFill>
        <p:spPr>
          <a:xfrm>
            <a:off x="2339848" y="7275743"/>
            <a:ext cx="2654301" cy="558801"/>
          </a:xfrm>
          <a:prstGeom prst="rect">
            <a:avLst/>
          </a:prstGeom>
          <a:ln w="12700">
            <a:miter lim="400000"/>
          </a:ln>
        </p:spPr>
      </p:pic>
      <p:pic>
        <p:nvPicPr>
          <p:cNvPr id="211" name="イメージ" descr="イメージ"/>
          <p:cNvPicPr>
            <a:picLocks noChangeAspect="0"/>
          </p:cNvPicPr>
          <p:nvPr/>
        </p:nvPicPr>
        <p:blipFill>
          <a:blip r:embed="rId2">
            <a:extLst/>
          </a:blip>
          <a:stretch>
            <a:fillRect/>
          </a:stretch>
        </p:blipFill>
        <p:spPr>
          <a:xfrm rot="10800000">
            <a:off x="1948576" y="8131488"/>
            <a:ext cx="2654301" cy="558800"/>
          </a:xfrm>
          <a:prstGeom prst="rect">
            <a:avLst/>
          </a:prstGeom>
          <a:ln w="12700">
            <a:miter lim="400000"/>
          </a:ln>
        </p:spPr>
      </p:pic>
      <p:sp>
        <p:nvSpPr>
          <p:cNvPr id="212" name="申込"/>
          <p:cNvSpPr txBox="1"/>
          <p:nvPr/>
        </p:nvSpPr>
        <p:spPr>
          <a:xfrm>
            <a:off x="3067900" y="7513361"/>
            <a:ext cx="723901"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a:r>
              <a:t>申込</a:t>
            </a:r>
          </a:p>
        </p:txBody>
      </p:sp>
      <p:sp>
        <p:nvSpPr>
          <p:cNvPr id="213" name="承諾"/>
          <p:cNvSpPr txBox="1"/>
          <p:nvPr/>
        </p:nvSpPr>
        <p:spPr>
          <a:xfrm>
            <a:off x="3080600" y="8016932"/>
            <a:ext cx="723901"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a:r>
              <a:t>承諾</a:t>
            </a:r>
          </a:p>
        </p:txBody>
      </p:sp>
      <p:sp>
        <p:nvSpPr>
          <p:cNvPr id="214" name="申込承諾型"/>
          <p:cNvSpPr txBox="1"/>
          <p:nvPr/>
        </p:nvSpPr>
        <p:spPr>
          <a:xfrm>
            <a:off x="2610700" y="8676402"/>
            <a:ext cx="1638301"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a:r>
              <a:t>申込承諾型</a:t>
            </a:r>
          </a:p>
        </p:txBody>
      </p:sp>
      <p:pic>
        <p:nvPicPr>
          <p:cNvPr id="215" name="イメージ" descr="イメージ"/>
          <p:cNvPicPr>
            <a:picLocks noChangeAspect="1"/>
          </p:cNvPicPr>
          <p:nvPr/>
        </p:nvPicPr>
        <p:blipFill>
          <a:blip r:embed="rId3">
            <a:extLst/>
          </a:blip>
          <a:stretch>
            <a:fillRect/>
          </a:stretch>
        </p:blipFill>
        <p:spPr>
          <a:xfrm>
            <a:off x="9156969" y="7756067"/>
            <a:ext cx="841112" cy="458789"/>
          </a:xfrm>
          <a:prstGeom prst="rect">
            <a:avLst/>
          </a:prstGeom>
          <a:ln w="12700">
            <a:miter lim="400000"/>
          </a:ln>
        </p:spPr>
      </p:pic>
      <p:pic>
        <p:nvPicPr>
          <p:cNvPr id="216" name="イメージ" descr="イメージ"/>
          <p:cNvPicPr>
            <a:picLocks noChangeAspect="1"/>
          </p:cNvPicPr>
          <p:nvPr/>
        </p:nvPicPr>
        <p:blipFill>
          <a:blip r:embed="rId3">
            <a:extLst/>
          </a:blip>
          <a:stretch>
            <a:fillRect/>
          </a:stretch>
        </p:blipFill>
        <p:spPr>
          <a:xfrm rot="10800000">
            <a:off x="9840946" y="7756067"/>
            <a:ext cx="841112" cy="458789"/>
          </a:xfrm>
          <a:prstGeom prst="rect">
            <a:avLst/>
          </a:prstGeom>
          <a:ln w="12700">
            <a:miter lim="400000"/>
          </a:ln>
        </p:spPr>
      </p:pic>
      <p:sp>
        <p:nvSpPr>
          <p:cNvPr id="217" name="交差申込型"/>
          <p:cNvSpPr txBox="1"/>
          <p:nvPr/>
        </p:nvSpPr>
        <p:spPr>
          <a:xfrm>
            <a:off x="9118130" y="8676402"/>
            <a:ext cx="1638301"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a:r>
              <a:t>交差申込型</a:t>
            </a:r>
          </a:p>
        </p:txBody>
      </p:sp>
      <p:sp>
        <p:nvSpPr>
          <p:cNvPr id="218" name="申込"/>
          <p:cNvSpPr txBox="1"/>
          <p:nvPr/>
        </p:nvSpPr>
        <p:spPr>
          <a:xfrm>
            <a:off x="9150020" y="7351943"/>
            <a:ext cx="723901"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a:r>
              <a:t>申込</a:t>
            </a:r>
          </a:p>
        </p:txBody>
      </p:sp>
      <p:sp>
        <p:nvSpPr>
          <p:cNvPr id="219" name="申込"/>
          <p:cNvSpPr txBox="1"/>
          <p:nvPr/>
        </p:nvSpPr>
        <p:spPr>
          <a:xfrm>
            <a:off x="9948445" y="7351943"/>
            <a:ext cx="723901"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a:r>
              <a:t>申込</a:t>
            </a:r>
          </a:p>
        </p:txBody>
      </p:sp>
      <p:grpSp>
        <p:nvGrpSpPr>
          <p:cNvPr id="222" name="グループ"/>
          <p:cNvGrpSpPr/>
          <p:nvPr/>
        </p:nvGrpSpPr>
        <p:grpSpPr>
          <a:xfrm>
            <a:off x="2260834" y="2141558"/>
            <a:ext cx="10343621" cy="1270001"/>
            <a:chOff x="1123949" y="565982"/>
            <a:chExt cx="10343620" cy="1270000"/>
          </a:xfrm>
        </p:grpSpPr>
        <p:sp>
          <p:nvSpPr>
            <p:cNvPr id="220" name="法律行為"/>
            <p:cNvSpPr/>
            <p:nvPr/>
          </p:nvSpPr>
          <p:spPr>
            <a:xfrm>
              <a:off x="1123949" y="565982"/>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a:solidFill>
                    <a:srgbClr val="000000"/>
                  </a:solidFill>
                </a:defRPr>
              </a:lvl1pPr>
            </a:lstStyle>
            <a:p>
              <a:pPr/>
              <a:r>
                <a:t>法律行為</a:t>
              </a:r>
            </a:p>
          </p:txBody>
        </p:sp>
        <p:sp>
          <p:nvSpPr>
            <p:cNvPr id="221" name="権利関係の変動（権利の発生・変更・消滅＝法律効果）を発生させる行為"/>
            <p:cNvSpPr/>
            <p:nvPr/>
          </p:nvSpPr>
          <p:spPr>
            <a:xfrm>
              <a:off x="2513982" y="685800"/>
              <a:ext cx="895358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r>
                <a:t>　</a:t>
              </a:r>
              <a:r>
                <a:rPr>
                  <a:solidFill>
                    <a:srgbClr val="000000"/>
                  </a:solidFill>
                </a:rPr>
                <a:t>権利関係の変動（権利の発生・変更・消滅＝法律効果）を発生させる行為</a:t>
              </a:r>
            </a:p>
          </p:txBody>
        </p:sp>
      </p:grpSp>
      <p:grpSp>
        <p:nvGrpSpPr>
          <p:cNvPr id="225" name="グループ"/>
          <p:cNvGrpSpPr/>
          <p:nvPr/>
        </p:nvGrpSpPr>
        <p:grpSpPr>
          <a:xfrm>
            <a:off x="1597944" y="3396203"/>
            <a:ext cx="11054890" cy="1181101"/>
            <a:chOff x="0" y="0"/>
            <a:chExt cx="11054889" cy="1181100"/>
          </a:xfrm>
        </p:grpSpPr>
        <p:sp>
          <p:nvSpPr>
            <p:cNvPr id="223" name="契約"/>
            <p:cNvSpPr txBox="1"/>
            <p:nvPr/>
          </p:nvSpPr>
          <p:spPr>
            <a:xfrm>
              <a:off x="-1" y="273050"/>
              <a:ext cx="1181101" cy="635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a:solidFill>
                    <a:srgbClr val="000000"/>
                  </a:solidFill>
                </a:defRPr>
              </a:lvl1pPr>
            </a:lstStyle>
            <a:p>
              <a:pPr/>
              <a:r>
                <a:t>契約</a:t>
              </a:r>
            </a:p>
          </p:txBody>
        </p:sp>
        <p:sp>
          <p:nvSpPr>
            <p:cNvPr id="224" name="２人以上の当事者の意思表示の合致によって成立する法律行為"/>
            <p:cNvSpPr txBox="1"/>
            <p:nvPr/>
          </p:nvSpPr>
          <p:spPr>
            <a:xfrm>
              <a:off x="3088782" y="-1"/>
              <a:ext cx="7966108" cy="1181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r>
                <a:t>　</a:t>
              </a:r>
              <a:r>
                <a:rPr sz="2800">
                  <a:solidFill>
                    <a:srgbClr val="000000"/>
                  </a:solidFill>
                </a:rPr>
                <a:t>２人以上の当事者の</a:t>
              </a:r>
              <a:r>
                <a:rPr sz="2800" u="sng">
                  <a:solidFill>
                    <a:srgbClr val="000000"/>
                  </a:solidFill>
                </a:rPr>
                <a:t>意思表示の合致</a:t>
              </a:r>
              <a:r>
                <a:rPr sz="2800">
                  <a:solidFill>
                    <a:srgbClr val="000000"/>
                  </a:solidFill>
                </a:rPr>
                <a:t>によって成立する法律行為</a:t>
              </a:r>
            </a:p>
          </p:txBody>
        </p:sp>
      </p:grpSp>
      <p:sp>
        <p:nvSpPr>
          <p:cNvPr id="226" name="基本概念"/>
          <p:cNvSpPr txBox="1"/>
          <p:nvPr/>
        </p:nvSpPr>
        <p:spPr>
          <a:xfrm>
            <a:off x="226344" y="232362"/>
            <a:ext cx="265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000">
                <a:solidFill>
                  <a:srgbClr val="FF2600"/>
                </a:solidFill>
              </a:defRPr>
            </a:lvl1pPr>
          </a:lstStyle>
          <a:p>
            <a:pPr/>
            <a:r>
              <a:t>基本概念</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32" name="グループ"/>
          <p:cNvGrpSpPr/>
          <p:nvPr/>
        </p:nvGrpSpPr>
        <p:grpSpPr>
          <a:xfrm>
            <a:off x="1420144" y="2848120"/>
            <a:ext cx="11445083" cy="2949803"/>
            <a:chOff x="0" y="0"/>
            <a:chExt cx="11445082" cy="2949802"/>
          </a:xfrm>
        </p:grpSpPr>
        <p:sp>
          <p:nvSpPr>
            <p:cNvPr id="228" name="物権"/>
            <p:cNvSpPr txBox="1"/>
            <p:nvPr/>
          </p:nvSpPr>
          <p:spPr>
            <a:xfrm>
              <a:off x="-1" y="0"/>
              <a:ext cx="1536701" cy="812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600">
                  <a:solidFill>
                    <a:srgbClr val="000000"/>
                  </a:solidFill>
                </a:defRPr>
              </a:lvl1pPr>
            </a:lstStyle>
            <a:p>
              <a:pPr/>
              <a:r>
                <a:t>物権</a:t>
              </a:r>
            </a:p>
          </p:txBody>
        </p:sp>
        <p:sp>
          <p:nvSpPr>
            <p:cNvPr id="229" name="債権"/>
            <p:cNvSpPr txBox="1"/>
            <p:nvPr/>
          </p:nvSpPr>
          <p:spPr>
            <a:xfrm>
              <a:off x="-1" y="1539856"/>
              <a:ext cx="1536701" cy="812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600">
                  <a:solidFill>
                    <a:srgbClr val="000000"/>
                  </a:solidFill>
                </a:defRPr>
              </a:lvl1pPr>
            </a:lstStyle>
            <a:p>
              <a:pPr/>
              <a:r>
                <a:t>債権</a:t>
              </a:r>
            </a:p>
          </p:txBody>
        </p:sp>
        <p:sp>
          <p:nvSpPr>
            <p:cNvPr id="230" name="物に対する排他的な支配権"/>
            <p:cNvSpPr txBox="1"/>
            <p:nvPr/>
          </p:nvSpPr>
          <p:spPr>
            <a:xfrm>
              <a:off x="1965658" y="82549"/>
              <a:ext cx="7966109"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a:solidFill>
                    <a:srgbClr val="000000"/>
                  </a:solidFill>
                </a:defRPr>
              </a:pPr>
              <a:r>
                <a:t>　</a:t>
              </a:r>
              <a:r>
                <a:rPr sz="3600"/>
                <a:t>物に対する排他的な支配権</a:t>
              </a:r>
            </a:p>
          </p:txBody>
        </p:sp>
        <p:sp>
          <p:nvSpPr>
            <p:cNvPr id="231" name="特定人に対し一定の行為をすること（給付）を請求する権利"/>
            <p:cNvSpPr txBox="1"/>
            <p:nvPr/>
          </p:nvSpPr>
          <p:spPr>
            <a:xfrm>
              <a:off x="1965226" y="1616302"/>
              <a:ext cx="9479857" cy="1333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r>
                <a:t>　</a:t>
              </a:r>
              <a:r>
                <a:rPr sz="3600">
                  <a:solidFill>
                    <a:srgbClr val="000000"/>
                  </a:solidFill>
                </a:rPr>
                <a:t>特定人に対し一定の行為をすること（給付）を請求する権利</a:t>
              </a:r>
            </a:p>
          </p:txBody>
        </p:sp>
      </p:grpSp>
      <p:sp>
        <p:nvSpPr>
          <p:cNvPr id="233" name="同じ土地利用権でも，地上権は物権なので，所有権者に無断で譲渡することもできるが，土地賃借権は債権なので，所有者等（賃貸人）に無断で譲渡することはできない。"/>
          <p:cNvSpPr txBox="1"/>
          <p:nvPr/>
        </p:nvSpPr>
        <p:spPr>
          <a:xfrm>
            <a:off x="933079" y="6865395"/>
            <a:ext cx="11575389" cy="1714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a:solidFill>
                  <a:srgbClr val="000000"/>
                </a:solidFill>
              </a:defRPr>
            </a:pPr>
            <a:r>
              <a:t>　</a:t>
            </a:r>
            <a:r>
              <a:rPr sz="2800"/>
              <a:t>同じ土地利用権でも，地上権は物権なので，所有権者に無断で譲渡することもできるが，土地賃借権は債権なので，所有者等（賃貸人）に無断で譲渡することはできない。</a:t>
            </a:r>
          </a:p>
        </p:txBody>
      </p:sp>
      <p:sp>
        <p:nvSpPr>
          <p:cNvPr id="234" name="財産権の分類"/>
          <p:cNvSpPr txBox="1"/>
          <p:nvPr/>
        </p:nvSpPr>
        <p:spPr>
          <a:xfrm>
            <a:off x="504193" y="1145648"/>
            <a:ext cx="33147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200">
                <a:solidFill>
                  <a:srgbClr val="000000"/>
                </a:solidFill>
              </a:defRPr>
            </a:lvl1pPr>
          </a:lstStyle>
          <a:p>
            <a:pPr/>
            <a:r>
              <a:t>財産権の分類</a:t>
            </a:r>
          </a:p>
        </p:txBody>
      </p:sp>
      <p:sp>
        <p:nvSpPr>
          <p:cNvPr id="235" name="基本概念"/>
          <p:cNvSpPr txBox="1"/>
          <p:nvPr/>
        </p:nvSpPr>
        <p:spPr>
          <a:xfrm>
            <a:off x="226344" y="232362"/>
            <a:ext cx="265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000">
                <a:solidFill>
                  <a:srgbClr val="FF2600"/>
                </a:solidFill>
              </a:defRPr>
            </a:lvl1pPr>
          </a:lstStyle>
          <a:p>
            <a:pPr/>
            <a:r>
              <a:t>基本概念</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法律行為・契約に対するスタンス"/>
          <p:cNvSpPr txBox="1"/>
          <p:nvPr/>
        </p:nvSpPr>
        <p:spPr>
          <a:xfrm>
            <a:off x="811150" y="1880380"/>
            <a:ext cx="11382500" cy="812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5600">
                <a:solidFill>
                  <a:srgbClr val="000000"/>
                </a:solidFill>
              </a:defRPr>
            </a:lvl1pPr>
          </a:lstStyle>
          <a:p>
            <a:pPr/>
            <a:r>
              <a:t>法律行為・契約に対するスタンス</a:t>
            </a:r>
          </a:p>
        </p:txBody>
      </p:sp>
      <p:sp>
        <p:nvSpPr>
          <p:cNvPr id="238" name="法律行為・契約を成立させるか否か。"/>
          <p:cNvSpPr txBox="1"/>
          <p:nvPr/>
        </p:nvSpPr>
        <p:spPr>
          <a:xfrm>
            <a:off x="1539637" y="2954800"/>
            <a:ext cx="11191645"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a:solidFill>
                  <a:srgbClr val="000000"/>
                </a:solidFill>
              </a:defRPr>
            </a:lvl1pPr>
          </a:lstStyle>
          <a:p>
            <a:pPr/>
            <a:r>
              <a:t>　法律行為・契約を成立させるか否か。</a:t>
            </a:r>
          </a:p>
        </p:txBody>
      </p:sp>
      <p:sp>
        <p:nvSpPr>
          <p:cNvPr id="239" name="法律行為・契約を維持するか否か。"/>
          <p:cNvSpPr txBox="1"/>
          <p:nvPr/>
        </p:nvSpPr>
        <p:spPr>
          <a:xfrm>
            <a:off x="1539637" y="3800620"/>
            <a:ext cx="11191645"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a:solidFill>
                  <a:srgbClr val="000000"/>
                </a:solidFill>
              </a:defRPr>
            </a:lvl1pPr>
          </a:lstStyle>
          <a:p>
            <a:pPr/>
            <a:r>
              <a:t>　法律行為・契約を維持するか否か。</a:t>
            </a:r>
          </a:p>
        </p:txBody>
      </p:sp>
      <p:sp>
        <p:nvSpPr>
          <p:cNvPr id="240" name="法律行為・契約についての学習"/>
          <p:cNvSpPr txBox="1"/>
          <p:nvPr/>
        </p:nvSpPr>
        <p:spPr>
          <a:xfrm>
            <a:off x="811150" y="4991770"/>
            <a:ext cx="11382500" cy="812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5600">
                <a:solidFill>
                  <a:srgbClr val="000000"/>
                </a:solidFill>
              </a:defRPr>
            </a:lvl1pPr>
          </a:lstStyle>
          <a:p>
            <a:pPr/>
            <a:r>
              <a:t>法律行為・契約についての学習</a:t>
            </a:r>
          </a:p>
        </p:txBody>
      </p:sp>
      <p:sp>
        <p:nvSpPr>
          <p:cNvPr id="241" name="法律行為・契約の種類。"/>
          <p:cNvSpPr txBox="1"/>
          <p:nvPr/>
        </p:nvSpPr>
        <p:spPr>
          <a:xfrm>
            <a:off x="1539637" y="6034938"/>
            <a:ext cx="7734301" cy="584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a:solidFill>
                  <a:srgbClr val="000000"/>
                </a:solidFill>
              </a:defRPr>
            </a:lvl1pPr>
          </a:lstStyle>
          <a:p>
            <a:pPr/>
            <a:r>
              <a:t>　法律行為・契約の種類。</a:t>
            </a:r>
          </a:p>
        </p:txBody>
      </p:sp>
      <p:sp>
        <p:nvSpPr>
          <p:cNvPr id="242" name="法律行為・契約の成立要件。"/>
          <p:cNvSpPr txBox="1"/>
          <p:nvPr/>
        </p:nvSpPr>
        <p:spPr>
          <a:xfrm>
            <a:off x="1539637" y="6808866"/>
            <a:ext cx="7734301" cy="584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a:solidFill>
                  <a:srgbClr val="000000"/>
                </a:solidFill>
              </a:defRPr>
            </a:lvl1pPr>
          </a:lstStyle>
          <a:p>
            <a:pPr/>
            <a:r>
              <a:t>　法律行為・契約の成立要件。</a:t>
            </a:r>
          </a:p>
        </p:txBody>
      </p:sp>
      <p:sp>
        <p:nvSpPr>
          <p:cNvPr id="243" name="法律行為・契約の終了事由。"/>
          <p:cNvSpPr txBox="1"/>
          <p:nvPr/>
        </p:nvSpPr>
        <p:spPr>
          <a:xfrm>
            <a:off x="1539637" y="7582793"/>
            <a:ext cx="7734301"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a:solidFill>
                  <a:srgbClr val="000000"/>
                </a:solidFill>
              </a:defRPr>
            </a:lvl1pPr>
          </a:lstStyle>
          <a:p>
            <a:pPr/>
            <a:r>
              <a:t>　法律行為・契約の終了事由。</a:t>
            </a:r>
          </a:p>
        </p:txBody>
      </p:sp>
      <p:sp>
        <p:nvSpPr>
          <p:cNvPr id="244" name="法律行為・契約の効力を否定する方法。"/>
          <p:cNvSpPr txBox="1"/>
          <p:nvPr/>
        </p:nvSpPr>
        <p:spPr>
          <a:xfrm>
            <a:off x="1539637" y="8356721"/>
            <a:ext cx="9925527"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a:solidFill>
                  <a:srgbClr val="000000"/>
                </a:solidFill>
              </a:defRPr>
            </a:lvl1pPr>
          </a:lstStyle>
          <a:p>
            <a:pPr/>
            <a:r>
              <a:t>　法律行為・契約の効力を否定する方法。</a:t>
            </a:r>
          </a:p>
        </p:txBody>
      </p:sp>
      <p:sp>
        <p:nvSpPr>
          <p:cNvPr id="245" name="本日の学習内容"/>
          <p:cNvSpPr txBox="1"/>
          <p:nvPr/>
        </p:nvSpPr>
        <p:spPr>
          <a:xfrm>
            <a:off x="226344" y="232362"/>
            <a:ext cx="4559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000">
                <a:solidFill>
                  <a:srgbClr val="FF2600"/>
                </a:solidFill>
              </a:defRPr>
            </a:lvl1pPr>
          </a:lstStyle>
          <a:p>
            <a:pPr/>
            <a:r>
              <a:t>本日の学習内容</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契約の分類"/>
          <p:cNvSpPr txBox="1"/>
          <p:nvPr/>
        </p:nvSpPr>
        <p:spPr>
          <a:xfrm>
            <a:off x="727482" y="1271137"/>
            <a:ext cx="27813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000000"/>
                </a:solidFill>
              </a:defRPr>
            </a:lvl1pPr>
          </a:lstStyle>
          <a:p>
            <a:pPr/>
            <a:r>
              <a:t>契約の分類</a:t>
            </a:r>
          </a:p>
        </p:txBody>
      </p:sp>
      <p:sp>
        <p:nvSpPr>
          <p:cNvPr id="248" name="典型契約・非典型契約"/>
          <p:cNvSpPr txBox="1"/>
          <p:nvPr/>
        </p:nvSpPr>
        <p:spPr>
          <a:xfrm>
            <a:off x="821651" y="2411097"/>
            <a:ext cx="54483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000000"/>
                </a:solidFill>
              </a:defRPr>
            </a:lvl1pPr>
          </a:lstStyle>
          <a:p>
            <a:pPr/>
            <a:r>
              <a:t>典型契約・非典型契約</a:t>
            </a:r>
          </a:p>
        </p:txBody>
      </p:sp>
      <p:sp>
        <p:nvSpPr>
          <p:cNvPr id="249" name="民法典の規定する契約類型（贈与，売買，交換，消費貸借，使用貸借，賃貸借，雇用（雇傭），請負，委任，寄託，組合，終身定期金，和解の13種類の契約を典型契約（有名契約）といい，それ以外の契約を非典型契約（無名契約）という。"/>
          <p:cNvSpPr txBox="1"/>
          <p:nvPr/>
        </p:nvSpPr>
        <p:spPr>
          <a:xfrm>
            <a:off x="1267720" y="3137331"/>
            <a:ext cx="11075793" cy="18796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　</a:t>
            </a:r>
            <a:r>
              <a:rPr>
                <a:solidFill>
                  <a:srgbClr val="000000"/>
                </a:solidFill>
              </a:rPr>
              <a:t>民法典の規定する契約類型（贈与，売買，交換，消費貸借，使用貸借，賃貸借，雇用（雇傭），請負，委任，寄託，組合，終身定期金，和解の13種類の契約を</a:t>
            </a:r>
            <a:r>
              <a:rPr>
                <a:solidFill>
                  <a:schemeClr val="accent5">
                    <a:lumOff val="10161"/>
                  </a:schemeClr>
                </a:solidFill>
              </a:rPr>
              <a:t>典型契約（有名契約）</a:t>
            </a:r>
            <a:r>
              <a:rPr>
                <a:solidFill>
                  <a:srgbClr val="000000"/>
                </a:solidFill>
              </a:rPr>
              <a:t>といい，それ以外の契約を</a:t>
            </a:r>
            <a:r>
              <a:rPr>
                <a:solidFill>
                  <a:schemeClr val="accent5">
                    <a:lumOff val="10161"/>
                  </a:schemeClr>
                </a:solidFill>
              </a:rPr>
              <a:t>非典型契約（無名契約）</a:t>
            </a:r>
            <a:r>
              <a:rPr>
                <a:solidFill>
                  <a:srgbClr val="000000"/>
                </a:solidFill>
              </a:rPr>
              <a:t>という。</a:t>
            </a:r>
          </a:p>
        </p:txBody>
      </p:sp>
      <p:sp>
        <p:nvSpPr>
          <p:cNvPr id="250" name="双務契約・片務契約"/>
          <p:cNvSpPr txBox="1"/>
          <p:nvPr/>
        </p:nvSpPr>
        <p:spPr>
          <a:xfrm>
            <a:off x="821811" y="5108167"/>
            <a:ext cx="49149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000000"/>
                </a:solidFill>
              </a:defRPr>
            </a:lvl1pPr>
          </a:lstStyle>
          <a:p>
            <a:pPr/>
            <a:r>
              <a:t>双務契約・片務契約</a:t>
            </a:r>
          </a:p>
        </p:txBody>
      </p:sp>
      <p:sp>
        <p:nvSpPr>
          <p:cNvPr id="251" name="契約当事者の双方が対価的性質を有する債務を負っている契約を双務契約，一方のみが対価的性質を有する債務を負っている契約を片務契約という。贈与，消費貸借，使用貸借の３種が常に片務契約であり，委任，寄託，終身定期金の３種は双務契約になる場合と片務契約になる場合がある。それ以外は双務契約である。"/>
          <p:cNvSpPr txBox="1"/>
          <p:nvPr/>
        </p:nvSpPr>
        <p:spPr>
          <a:xfrm>
            <a:off x="1267720" y="5834402"/>
            <a:ext cx="11075793" cy="223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rPr>
                <a:solidFill>
                  <a:srgbClr val="000000"/>
                </a:solidFill>
              </a:rPr>
              <a:t>　契約当事者の双方が対価的性質を有する債務を負っている契約を</a:t>
            </a:r>
            <a:r>
              <a:rPr>
                <a:solidFill>
                  <a:schemeClr val="accent5">
                    <a:lumOff val="10161"/>
                  </a:schemeClr>
                </a:solidFill>
              </a:rPr>
              <a:t>双務契約</a:t>
            </a:r>
            <a:r>
              <a:rPr>
                <a:solidFill>
                  <a:srgbClr val="000000"/>
                </a:solidFill>
              </a:rPr>
              <a:t>，一方のみが対価的性質を有する債務を負っている契約を</a:t>
            </a:r>
            <a:r>
              <a:rPr>
                <a:solidFill>
                  <a:schemeClr val="accent5">
                    <a:lumOff val="10161"/>
                  </a:schemeClr>
                </a:solidFill>
              </a:rPr>
              <a:t>片務契約</a:t>
            </a:r>
            <a:r>
              <a:rPr>
                <a:solidFill>
                  <a:srgbClr val="000000"/>
                </a:solidFill>
              </a:rPr>
              <a:t>という。贈与，消費貸借，使用貸借の３種が常に片務契約であり，委任，寄託，終身定期金の３種は双務契約になる場合と片務契約になる場合がある。それ以外は双務契約である。</a:t>
            </a:r>
          </a:p>
        </p:txBody>
      </p:sp>
      <p:sp>
        <p:nvSpPr>
          <p:cNvPr id="252" name="法律行為・契約の種類"/>
          <p:cNvSpPr txBox="1"/>
          <p:nvPr/>
        </p:nvSpPr>
        <p:spPr>
          <a:xfrm>
            <a:off x="226344" y="232362"/>
            <a:ext cx="646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000">
                <a:solidFill>
                  <a:srgbClr val="FF2600"/>
                </a:solidFill>
              </a:defRPr>
            </a:lvl1pPr>
          </a:lstStyle>
          <a:p>
            <a:pPr/>
            <a:r>
              <a:t>法律行為・契約の種類</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契約の全ての過程において対価的な性質をもつ出捐（経済的損失）があると認められる契約を有償契約，対価的な性質をもつ出捐（経済的損失）が存在しない契約を無償契約という。…"/>
          <p:cNvSpPr txBox="1"/>
          <p:nvPr/>
        </p:nvSpPr>
        <p:spPr>
          <a:xfrm>
            <a:off x="1271388" y="3135917"/>
            <a:ext cx="10886705" cy="406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rPr>
                <a:solidFill>
                  <a:srgbClr val="000000"/>
                </a:solidFill>
              </a:rPr>
              <a:t>　契約の全ての過程において対価的な性質をもつ出捐（経済的損失）があると認められる契約を</a:t>
            </a:r>
            <a:r>
              <a:rPr>
                <a:solidFill>
                  <a:schemeClr val="accent5">
                    <a:lumOff val="10161"/>
                  </a:schemeClr>
                </a:solidFill>
              </a:rPr>
              <a:t>有償契約</a:t>
            </a:r>
            <a:r>
              <a:rPr>
                <a:solidFill>
                  <a:srgbClr val="000000"/>
                </a:solidFill>
              </a:rPr>
              <a:t>，対価的な性質をもつ出捐（経済的損失）が存在しない契約を</a:t>
            </a:r>
            <a:r>
              <a:rPr>
                <a:solidFill>
                  <a:schemeClr val="accent5">
                    <a:lumOff val="10161"/>
                  </a:schemeClr>
                </a:solidFill>
              </a:rPr>
              <a:t>無償契約</a:t>
            </a:r>
            <a:r>
              <a:rPr>
                <a:solidFill>
                  <a:srgbClr val="000000"/>
                </a:solidFill>
              </a:rPr>
              <a:t>という。</a:t>
            </a:r>
            <a:endParaRPr>
              <a:solidFill>
                <a:srgbClr val="000000"/>
              </a:solidFill>
            </a:endParaRPr>
          </a:p>
          <a:p>
            <a:pPr algn="l">
              <a:defRPr sz="2400">
                <a:solidFill>
                  <a:srgbClr val="000000"/>
                </a:solidFill>
              </a:defRPr>
            </a:pPr>
            <a:r>
              <a:t>　売買，交換，賃貸借，雇用，請負，組合，和解の７種は常に有償契約であり，贈与と使用貸借の２種は常に無償契約である。</a:t>
            </a:r>
          </a:p>
          <a:p>
            <a:pPr algn="l">
              <a:defRPr sz="2400">
                <a:solidFill>
                  <a:srgbClr val="000000"/>
                </a:solidFill>
              </a:defRPr>
            </a:pPr>
            <a:r>
              <a:t>　消費貸借，委任，寄託，終身定期金の４種は有償契約である場合と無償契約である場合とがある。</a:t>
            </a:r>
          </a:p>
          <a:p>
            <a:pPr algn="l">
              <a:defRPr sz="2400">
                <a:solidFill>
                  <a:srgbClr val="000000"/>
                </a:solidFill>
              </a:defRPr>
            </a:pPr>
            <a:r>
              <a:t>　双務契約の多くは有償契約であり，片務契約の多くは無償契約であるが，例外的に利息付消費貸借契約は片務有償契約である。</a:t>
            </a:r>
          </a:p>
        </p:txBody>
      </p:sp>
      <p:sp>
        <p:nvSpPr>
          <p:cNvPr id="255" name="契約の分類"/>
          <p:cNvSpPr txBox="1"/>
          <p:nvPr/>
        </p:nvSpPr>
        <p:spPr>
          <a:xfrm>
            <a:off x="727482" y="1271137"/>
            <a:ext cx="27813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000000"/>
                </a:solidFill>
              </a:defRPr>
            </a:lvl1pPr>
          </a:lstStyle>
          <a:p>
            <a:pPr/>
            <a:r>
              <a:t>契約の分類</a:t>
            </a:r>
          </a:p>
        </p:txBody>
      </p:sp>
      <p:sp>
        <p:nvSpPr>
          <p:cNvPr id="256" name="有償契約・無償契約"/>
          <p:cNvSpPr txBox="1"/>
          <p:nvPr/>
        </p:nvSpPr>
        <p:spPr>
          <a:xfrm>
            <a:off x="821651" y="2411097"/>
            <a:ext cx="49149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200">
                <a:solidFill>
                  <a:srgbClr val="000000"/>
                </a:solidFill>
              </a:defRPr>
            </a:lvl1pPr>
          </a:lstStyle>
          <a:p>
            <a:pPr/>
            <a:r>
              <a:t>有償契約・無償契約</a:t>
            </a:r>
          </a:p>
        </p:txBody>
      </p:sp>
      <p:sp>
        <p:nvSpPr>
          <p:cNvPr id="257" name="法律行為・契約の種類"/>
          <p:cNvSpPr txBox="1"/>
          <p:nvPr/>
        </p:nvSpPr>
        <p:spPr>
          <a:xfrm>
            <a:off x="226344" y="232362"/>
            <a:ext cx="646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000">
                <a:solidFill>
                  <a:srgbClr val="FF2600"/>
                </a:solidFill>
              </a:defRPr>
            </a:lvl1pPr>
          </a:lstStyle>
          <a:p>
            <a:pPr/>
            <a:r>
              <a:t>法律行為・契約の種類</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当事者の合意だけで成立する契約を諾成契約，契約目的物の交付を必要とする契約を要物契約という。消費貸借，使用貸借，寄託の３種が要物契約とされる。"/>
          <p:cNvSpPr txBox="1"/>
          <p:nvPr/>
        </p:nvSpPr>
        <p:spPr>
          <a:xfrm>
            <a:off x="1273117" y="3141554"/>
            <a:ext cx="11111829"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rPr>
                <a:solidFill>
                  <a:srgbClr val="000000"/>
                </a:solidFill>
              </a:rPr>
              <a:t>　当事者の合意だけで成立する契約を</a:t>
            </a:r>
            <a:r>
              <a:rPr>
                <a:solidFill>
                  <a:schemeClr val="accent5">
                    <a:lumOff val="10161"/>
                  </a:schemeClr>
                </a:solidFill>
              </a:rPr>
              <a:t>諾成契約</a:t>
            </a:r>
            <a:r>
              <a:rPr>
                <a:solidFill>
                  <a:srgbClr val="000000"/>
                </a:solidFill>
              </a:rPr>
              <a:t>，契約目的物の交付を必要とする契約を</a:t>
            </a:r>
            <a:r>
              <a:rPr>
                <a:solidFill>
                  <a:schemeClr val="accent5">
                    <a:lumOff val="10161"/>
                  </a:schemeClr>
                </a:solidFill>
              </a:rPr>
              <a:t>要物契約</a:t>
            </a:r>
            <a:r>
              <a:rPr>
                <a:solidFill>
                  <a:srgbClr val="000000"/>
                </a:solidFill>
              </a:rPr>
              <a:t>という。消費貸借，使用貸借，寄託の３種が要物契約とされる。</a:t>
            </a:r>
          </a:p>
        </p:txBody>
      </p:sp>
      <p:sp>
        <p:nvSpPr>
          <p:cNvPr id="260" name="要式契約・不要式契約"/>
          <p:cNvSpPr txBox="1"/>
          <p:nvPr/>
        </p:nvSpPr>
        <p:spPr>
          <a:xfrm>
            <a:off x="808004" y="4559300"/>
            <a:ext cx="54483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000000"/>
                </a:solidFill>
              </a:defRPr>
            </a:lvl1pPr>
          </a:lstStyle>
          <a:p>
            <a:pPr/>
            <a:r>
              <a:t>要式契約・不要式契約</a:t>
            </a:r>
          </a:p>
        </p:txBody>
      </p:sp>
      <p:sp>
        <p:nvSpPr>
          <p:cNvPr id="261" name="契約の成立に一定の方式を必要とする契約を要式契約，契約の成立に何らの方式をも必要としない契約を不要式契約という。ほとんどの財産行為の契約は契約自由の原則から不要式契約であるが（但し，保証契約は保証人の意思の明確化から要式契約とされる），身分行為においては当事者の慎重な考慮とその意思の明確化，第三者に対する公示の必要性から，婚姻・養子縁組などそのほとんどが要式契約とされている。"/>
          <p:cNvSpPr txBox="1"/>
          <p:nvPr/>
        </p:nvSpPr>
        <p:spPr>
          <a:xfrm>
            <a:off x="1273117" y="5240571"/>
            <a:ext cx="11111829" cy="2692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rPr>
                <a:solidFill>
                  <a:srgbClr val="000000"/>
                </a:solidFill>
              </a:rPr>
              <a:t>　契約の成立に一定の方式を必要とする契約を</a:t>
            </a:r>
            <a:r>
              <a:rPr>
                <a:solidFill>
                  <a:schemeClr val="accent5">
                    <a:lumOff val="10161"/>
                  </a:schemeClr>
                </a:solidFill>
              </a:rPr>
              <a:t>要式契約</a:t>
            </a:r>
            <a:r>
              <a:rPr>
                <a:solidFill>
                  <a:srgbClr val="000000"/>
                </a:solidFill>
              </a:rPr>
              <a:t>，契約の成立に何らの方式をも必要としない契約を</a:t>
            </a:r>
            <a:r>
              <a:rPr>
                <a:solidFill>
                  <a:schemeClr val="accent5">
                    <a:lumOff val="10161"/>
                  </a:schemeClr>
                </a:solidFill>
              </a:rPr>
              <a:t>不要式契約</a:t>
            </a:r>
            <a:r>
              <a:rPr>
                <a:solidFill>
                  <a:srgbClr val="000000"/>
                </a:solidFill>
              </a:rPr>
              <a:t>という。ほとんどの財産行為の契約は契約自由の原則から不要式契約であるが（但し，保証契約は保証人の意思の明確化から要式契約とされる），身分行為においては当事者の慎重な考慮とその意思の明確化，第三者に対する公示の必要性から，婚姻・養子縁組などそのほとんどが要式契約とされている。</a:t>
            </a:r>
          </a:p>
        </p:txBody>
      </p:sp>
      <p:sp>
        <p:nvSpPr>
          <p:cNvPr id="262" name="契約の分類"/>
          <p:cNvSpPr txBox="1"/>
          <p:nvPr/>
        </p:nvSpPr>
        <p:spPr>
          <a:xfrm>
            <a:off x="727482" y="1271137"/>
            <a:ext cx="27813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000000"/>
                </a:solidFill>
              </a:defRPr>
            </a:lvl1pPr>
          </a:lstStyle>
          <a:p>
            <a:pPr/>
            <a:r>
              <a:t>契約の分類</a:t>
            </a:r>
          </a:p>
        </p:txBody>
      </p:sp>
      <p:sp>
        <p:nvSpPr>
          <p:cNvPr id="263" name="諾成契約・要物契約"/>
          <p:cNvSpPr txBox="1"/>
          <p:nvPr/>
        </p:nvSpPr>
        <p:spPr>
          <a:xfrm>
            <a:off x="821651" y="2411097"/>
            <a:ext cx="49149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200">
                <a:solidFill>
                  <a:srgbClr val="000000"/>
                </a:solidFill>
              </a:defRPr>
            </a:lvl1pPr>
          </a:lstStyle>
          <a:p>
            <a:pPr/>
            <a:r>
              <a:t>諾成契約・要物契約</a:t>
            </a:r>
          </a:p>
        </p:txBody>
      </p:sp>
      <p:sp>
        <p:nvSpPr>
          <p:cNvPr id="264" name="法律行為・契約の種類"/>
          <p:cNvSpPr txBox="1"/>
          <p:nvPr/>
        </p:nvSpPr>
        <p:spPr>
          <a:xfrm>
            <a:off x="226344" y="232362"/>
            <a:ext cx="646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000">
                <a:solidFill>
                  <a:srgbClr val="FF2600"/>
                </a:solidFill>
              </a:defRPr>
            </a:lvl1pPr>
          </a:lstStyle>
          <a:p>
            <a:pPr/>
            <a:r>
              <a:t>法律行為・契約の種類</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意思表示が有効な効果意思に基づくこと"/>
          <p:cNvSpPr txBox="1"/>
          <p:nvPr/>
        </p:nvSpPr>
        <p:spPr>
          <a:xfrm>
            <a:off x="928104" y="4632031"/>
            <a:ext cx="7965233" cy="4895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solidFill>
                  <a:srgbClr val="000000"/>
                </a:solidFill>
              </a:defRPr>
            </a:pPr>
            <a:r>
              <a:t>　</a:t>
            </a:r>
            <a:r>
              <a:rPr sz="2800"/>
              <a:t>意思表示が有効な効果意思に基づくこと</a:t>
            </a:r>
          </a:p>
        </p:txBody>
      </p:sp>
      <p:grpSp>
        <p:nvGrpSpPr>
          <p:cNvPr id="282" name="グループ"/>
          <p:cNvGrpSpPr/>
          <p:nvPr/>
        </p:nvGrpSpPr>
        <p:grpSpPr>
          <a:xfrm>
            <a:off x="719215" y="1270568"/>
            <a:ext cx="11265999" cy="2901889"/>
            <a:chOff x="0" y="0"/>
            <a:chExt cx="11265998" cy="2901888"/>
          </a:xfrm>
        </p:grpSpPr>
        <p:sp>
          <p:nvSpPr>
            <p:cNvPr id="267" name="当事者"/>
            <p:cNvSpPr txBox="1"/>
            <p:nvPr/>
          </p:nvSpPr>
          <p:spPr>
            <a:xfrm>
              <a:off x="431823" y="1525148"/>
              <a:ext cx="1485901" cy="55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lvl1pPr>
            </a:lstStyle>
            <a:p>
              <a:pPr/>
              <a:r>
                <a:t>当事者</a:t>
              </a:r>
            </a:p>
          </p:txBody>
        </p:sp>
        <p:sp>
          <p:nvSpPr>
            <p:cNvPr id="268" name="契約の成立"/>
            <p:cNvSpPr txBox="1"/>
            <p:nvPr/>
          </p:nvSpPr>
          <p:spPr>
            <a:xfrm>
              <a:off x="-1" y="-1"/>
              <a:ext cx="2781301" cy="635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a:solidFill>
                    <a:srgbClr val="000000"/>
                  </a:solidFill>
                </a:defRPr>
              </a:lvl1pPr>
            </a:lstStyle>
            <a:p>
              <a:pPr/>
              <a:r>
                <a:t>契約の成立</a:t>
              </a:r>
            </a:p>
          </p:txBody>
        </p:sp>
        <p:sp>
          <p:nvSpPr>
            <p:cNvPr id="269" name="当事者"/>
            <p:cNvSpPr txBox="1"/>
            <p:nvPr/>
          </p:nvSpPr>
          <p:spPr>
            <a:xfrm>
              <a:off x="3203176" y="1525148"/>
              <a:ext cx="1485901" cy="55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lvl1pPr>
            </a:lstStyle>
            <a:p>
              <a:pPr/>
              <a:r>
                <a:t>当事者</a:t>
              </a:r>
            </a:p>
          </p:txBody>
        </p:sp>
        <p:sp>
          <p:nvSpPr>
            <p:cNvPr id="270" name="当事者"/>
            <p:cNvSpPr txBox="1"/>
            <p:nvPr/>
          </p:nvSpPr>
          <p:spPr>
            <a:xfrm>
              <a:off x="6813204" y="1525148"/>
              <a:ext cx="1485901" cy="55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lvl1pPr>
            </a:lstStyle>
            <a:p>
              <a:pPr/>
              <a:r>
                <a:t>当事者</a:t>
              </a:r>
            </a:p>
          </p:txBody>
        </p:sp>
        <p:sp>
          <p:nvSpPr>
            <p:cNvPr id="271" name="当事者"/>
            <p:cNvSpPr txBox="1"/>
            <p:nvPr/>
          </p:nvSpPr>
          <p:spPr>
            <a:xfrm>
              <a:off x="9780098" y="1525148"/>
              <a:ext cx="1485901" cy="55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lvl1pPr>
            </a:lstStyle>
            <a:p>
              <a:pPr/>
              <a:r>
                <a:t>当事者</a:t>
              </a:r>
            </a:p>
          </p:txBody>
        </p:sp>
        <p:pic>
          <p:nvPicPr>
            <p:cNvPr id="272" name="イメージ" descr="イメージ"/>
            <p:cNvPicPr>
              <a:picLocks noChangeAspect="0"/>
            </p:cNvPicPr>
            <p:nvPr/>
          </p:nvPicPr>
          <p:blipFill>
            <a:blip r:embed="rId2">
              <a:extLst/>
            </a:blip>
            <a:stretch>
              <a:fillRect/>
            </a:stretch>
          </p:blipFill>
          <p:spPr>
            <a:xfrm>
              <a:off x="1470447" y="1094829"/>
              <a:ext cx="2654301" cy="558801"/>
            </a:xfrm>
            <a:prstGeom prst="rect">
              <a:avLst/>
            </a:prstGeom>
            <a:ln w="12700" cap="flat">
              <a:noFill/>
              <a:miter lim="400000"/>
            </a:ln>
            <a:effectLst/>
          </p:spPr>
        </p:pic>
        <p:pic>
          <p:nvPicPr>
            <p:cNvPr id="273" name="イメージ" descr="イメージ"/>
            <p:cNvPicPr>
              <a:picLocks noChangeAspect="0"/>
            </p:cNvPicPr>
            <p:nvPr/>
          </p:nvPicPr>
          <p:blipFill>
            <a:blip r:embed="rId2">
              <a:extLst/>
            </a:blip>
            <a:stretch>
              <a:fillRect/>
            </a:stretch>
          </p:blipFill>
          <p:spPr>
            <a:xfrm rot="10800000">
              <a:off x="1079175" y="1950574"/>
              <a:ext cx="2654301" cy="558800"/>
            </a:xfrm>
            <a:prstGeom prst="rect">
              <a:avLst/>
            </a:prstGeom>
            <a:ln w="12700" cap="flat">
              <a:noFill/>
              <a:miter lim="400000"/>
            </a:ln>
            <a:effectLst/>
          </p:spPr>
        </p:pic>
        <p:sp>
          <p:nvSpPr>
            <p:cNvPr id="274" name="申込"/>
            <p:cNvSpPr txBox="1"/>
            <p:nvPr/>
          </p:nvSpPr>
          <p:spPr>
            <a:xfrm>
              <a:off x="2198499" y="1332447"/>
              <a:ext cx="723901"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a:r>
                <a:t>申込</a:t>
              </a:r>
            </a:p>
          </p:txBody>
        </p:sp>
        <p:sp>
          <p:nvSpPr>
            <p:cNvPr id="275" name="承諾"/>
            <p:cNvSpPr txBox="1"/>
            <p:nvPr/>
          </p:nvSpPr>
          <p:spPr>
            <a:xfrm>
              <a:off x="2211199" y="1836019"/>
              <a:ext cx="723901" cy="406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a:r>
                <a:t>承諾</a:t>
              </a:r>
            </a:p>
          </p:txBody>
        </p:sp>
        <p:sp>
          <p:nvSpPr>
            <p:cNvPr id="276" name="申込承諾型"/>
            <p:cNvSpPr txBox="1"/>
            <p:nvPr/>
          </p:nvSpPr>
          <p:spPr>
            <a:xfrm>
              <a:off x="1739575" y="2495488"/>
              <a:ext cx="1638301"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a:r>
                <a:t>申込承諾型</a:t>
              </a:r>
            </a:p>
          </p:txBody>
        </p:sp>
        <p:pic>
          <p:nvPicPr>
            <p:cNvPr id="277" name="イメージ" descr="イメージ"/>
            <p:cNvPicPr>
              <a:picLocks noChangeAspect="1"/>
            </p:cNvPicPr>
            <p:nvPr/>
          </p:nvPicPr>
          <p:blipFill>
            <a:blip r:embed="rId3">
              <a:extLst/>
            </a:blip>
            <a:stretch>
              <a:fillRect/>
            </a:stretch>
          </p:blipFill>
          <p:spPr>
            <a:xfrm>
              <a:off x="8287568" y="1575153"/>
              <a:ext cx="841112" cy="458789"/>
            </a:xfrm>
            <a:prstGeom prst="rect">
              <a:avLst/>
            </a:prstGeom>
            <a:ln w="12700" cap="flat">
              <a:noFill/>
              <a:miter lim="400000"/>
            </a:ln>
            <a:effectLst/>
          </p:spPr>
        </p:pic>
        <p:pic>
          <p:nvPicPr>
            <p:cNvPr id="278" name="イメージ" descr="イメージ"/>
            <p:cNvPicPr>
              <a:picLocks noChangeAspect="1"/>
            </p:cNvPicPr>
            <p:nvPr/>
          </p:nvPicPr>
          <p:blipFill>
            <a:blip r:embed="rId3">
              <a:extLst/>
            </a:blip>
            <a:stretch>
              <a:fillRect/>
            </a:stretch>
          </p:blipFill>
          <p:spPr>
            <a:xfrm rot="10800000">
              <a:off x="8971545" y="1575153"/>
              <a:ext cx="841112" cy="458789"/>
            </a:xfrm>
            <a:prstGeom prst="rect">
              <a:avLst/>
            </a:prstGeom>
            <a:ln w="12700" cap="flat">
              <a:noFill/>
              <a:miter lim="400000"/>
            </a:ln>
            <a:effectLst/>
          </p:spPr>
        </p:pic>
        <p:sp>
          <p:nvSpPr>
            <p:cNvPr id="279" name="交差申込型"/>
            <p:cNvSpPr txBox="1"/>
            <p:nvPr/>
          </p:nvSpPr>
          <p:spPr>
            <a:xfrm>
              <a:off x="8248729" y="2495488"/>
              <a:ext cx="1638301"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a:r>
                <a:t>交差申込型</a:t>
              </a:r>
            </a:p>
          </p:txBody>
        </p:sp>
        <p:sp>
          <p:nvSpPr>
            <p:cNvPr id="280" name="申込"/>
            <p:cNvSpPr txBox="1"/>
            <p:nvPr/>
          </p:nvSpPr>
          <p:spPr>
            <a:xfrm>
              <a:off x="8280619" y="1171029"/>
              <a:ext cx="723901"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a:r>
                <a:t>申込</a:t>
              </a:r>
            </a:p>
          </p:txBody>
        </p:sp>
        <p:sp>
          <p:nvSpPr>
            <p:cNvPr id="281" name="申込"/>
            <p:cNvSpPr txBox="1"/>
            <p:nvPr/>
          </p:nvSpPr>
          <p:spPr>
            <a:xfrm>
              <a:off x="9079044" y="1171029"/>
              <a:ext cx="723901"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400"/>
              </a:lvl1pPr>
            </a:lstStyle>
            <a:p>
              <a:pPr/>
              <a:r>
                <a:t>申込</a:t>
              </a:r>
            </a:p>
          </p:txBody>
        </p:sp>
      </p:grpSp>
      <p:sp>
        <p:nvSpPr>
          <p:cNvPr id="283" name="意思表示の合致が生じること"/>
          <p:cNvSpPr txBox="1"/>
          <p:nvPr/>
        </p:nvSpPr>
        <p:spPr>
          <a:xfrm>
            <a:off x="928104" y="7398098"/>
            <a:ext cx="7965233" cy="4895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solidFill>
                  <a:srgbClr val="000000"/>
                </a:solidFill>
              </a:defRPr>
            </a:pPr>
            <a:r>
              <a:t>　</a:t>
            </a:r>
            <a:r>
              <a:rPr sz="2800"/>
              <a:t>意思表示の合致が生じること</a:t>
            </a:r>
          </a:p>
        </p:txBody>
      </p:sp>
      <p:sp>
        <p:nvSpPr>
          <p:cNvPr id="284" name="表意者が十分な判断能力を有すること"/>
          <p:cNvSpPr txBox="1"/>
          <p:nvPr/>
        </p:nvSpPr>
        <p:spPr>
          <a:xfrm>
            <a:off x="1689677" y="5257586"/>
            <a:ext cx="6027844" cy="40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solidFill>
                  <a:srgbClr val="000000"/>
                </a:solidFill>
              </a:defRPr>
            </a:lvl1pPr>
          </a:lstStyle>
          <a:p>
            <a:pPr/>
            <a:r>
              <a:t>　表意者が十分な判断能力を有すること</a:t>
            </a:r>
          </a:p>
        </p:txBody>
      </p:sp>
      <p:sp>
        <p:nvSpPr>
          <p:cNvPr id="285" name="効果意思が表意者の真意に基づくこと"/>
          <p:cNvSpPr txBox="1"/>
          <p:nvPr/>
        </p:nvSpPr>
        <p:spPr>
          <a:xfrm>
            <a:off x="1689677" y="6302882"/>
            <a:ext cx="6027844" cy="40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solidFill>
                  <a:srgbClr val="000000"/>
                </a:solidFill>
              </a:defRPr>
            </a:lvl1pPr>
          </a:lstStyle>
          <a:p>
            <a:pPr/>
            <a:r>
              <a:t>　効果意思が表意者の真意に基づくこと</a:t>
            </a:r>
          </a:p>
        </p:txBody>
      </p:sp>
      <p:sp>
        <p:nvSpPr>
          <p:cNvPr id="286" name="意思無能力，行為無能力，制限行為能力，意思表示受領能力"/>
          <p:cNvSpPr txBox="1"/>
          <p:nvPr/>
        </p:nvSpPr>
        <p:spPr>
          <a:xfrm>
            <a:off x="2897645" y="5751366"/>
            <a:ext cx="9757438" cy="40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solidFill>
                  <a:srgbClr val="000000"/>
                </a:solidFill>
              </a:defRPr>
            </a:lvl1pPr>
          </a:lstStyle>
          <a:p>
            <a:pPr/>
            <a:r>
              <a:t>　意思無能力，行為無能力，制限行為能力，意思表示受領能力</a:t>
            </a:r>
          </a:p>
        </p:txBody>
      </p:sp>
      <p:sp>
        <p:nvSpPr>
          <p:cNvPr id="287" name="心裡留保，虚偽表示，錯誤，詐欺，強迫"/>
          <p:cNvSpPr txBox="1"/>
          <p:nvPr/>
        </p:nvSpPr>
        <p:spPr>
          <a:xfrm>
            <a:off x="2897645" y="6700478"/>
            <a:ext cx="9757438" cy="40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solidFill>
                  <a:srgbClr val="000000"/>
                </a:solidFill>
              </a:defRPr>
            </a:lvl1pPr>
          </a:lstStyle>
          <a:p>
            <a:pPr/>
            <a:r>
              <a:t>　心裡留保，虚偽表示，錯誤，詐欺，強迫</a:t>
            </a:r>
          </a:p>
        </p:txBody>
      </p:sp>
      <p:sp>
        <p:nvSpPr>
          <p:cNvPr id="288" name="公序良俗に反しないこと"/>
          <p:cNvSpPr txBox="1"/>
          <p:nvPr/>
        </p:nvSpPr>
        <p:spPr>
          <a:xfrm>
            <a:off x="928104" y="8153454"/>
            <a:ext cx="7965233" cy="4895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solidFill>
                  <a:srgbClr val="000000"/>
                </a:solidFill>
              </a:defRPr>
            </a:pPr>
            <a:r>
              <a:t>　</a:t>
            </a:r>
            <a:r>
              <a:rPr sz="2800"/>
              <a:t>公序良俗に反しないこと</a:t>
            </a:r>
          </a:p>
        </p:txBody>
      </p:sp>
      <p:sp>
        <p:nvSpPr>
          <p:cNvPr id="289" name="法律行為・契約の仕組み"/>
          <p:cNvSpPr txBox="1"/>
          <p:nvPr/>
        </p:nvSpPr>
        <p:spPr>
          <a:xfrm>
            <a:off x="226344" y="232362"/>
            <a:ext cx="7099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000">
                <a:solidFill>
                  <a:srgbClr val="FF2600"/>
                </a:solidFill>
              </a:defRPr>
            </a:lvl1pPr>
          </a:lstStyle>
          <a:p>
            <a:pPr/>
            <a:r>
              <a:t>法律行為・契約の仕組み</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表意者が十分な判断能力を有すること"/>
          <p:cNvSpPr txBox="1"/>
          <p:nvPr/>
        </p:nvSpPr>
        <p:spPr>
          <a:xfrm>
            <a:off x="727482" y="1271137"/>
            <a:ext cx="10482041" cy="635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200">
                <a:solidFill>
                  <a:srgbClr val="000000"/>
                </a:solidFill>
              </a:defRPr>
            </a:lvl1pPr>
          </a:lstStyle>
          <a:p>
            <a:pPr/>
            <a:r>
              <a:t>表意者が十分な判断能力を有すること</a:t>
            </a:r>
          </a:p>
        </p:txBody>
      </p:sp>
      <p:sp>
        <p:nvSpPr>
          <p:cNvPr id="292" name="「意思能力＝判断能力」が全くない者の契約（法律行為）は無効"/>
          <p:cNvSpPr txBox="1"/>
          <p:nvPr/>
        </p:nvSpPr>
        <p:spPr>
          <a:xfrm>
            <a:off x="570361" y="1990450"/>
            <a:ext cx="11328813"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4200"/>
              </a:spcBef>
              <a:defRPr sz="4200">
                <a:solidFill>
                  <a:srgbClr val="000000"/>
                </a:solidFill>
              </a:defRPr>
            </a:pPr>
            <a:r>
              <a:t>　</a:t>
            </a:r>
            <a:r>
              <a:rPr sz="2800"/>
              <a:t>「意思能力＝判断能力」が全くない者の契約（法律行為）は無効</a:t>
            </a:r>
          </a:p>
        </p:txBody>
      </p:sp>
      <p:sp>
        <p:nvSpPr>
          <p:cNvPr id="293" name="遷延的意識障害者，認知症高齢者の日常生活自立度Mの方の行為"/>
          <p:cNvSpPr txBox="1"/>
          <p:nvPr/>
        </p:nvSpPr>
        <p:spPr>
          <a:xfrm>
            <a:off x="2719845" y="2740283"/>
            <a:ext cx="9563144"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　</a:t>
            </a:r>
            <a:r>
              <a:rPr>
                <a:solidFill>
                  <a:schemeClr val="accent5"/>
                </a:solidFill>
              </a:rPr>
              <a:t>遷延的意識障害者，認知症高齢者の日常生活自立度Mの方の行為</a:t>
            </a:r>
          </a:p>
        </p:txBody>
      </p:sp>
      <p:sp>
        <p:nvSpPr>
          <p:cNvPr id="294" name="意思能力の有無は事後的に訴訟で争われる"/>
          <p:cNvSpPr txBox="1"/>
          <p:nvPr/>
        </p:nvSpPr>
        <p:spPr>
          <a:xfrm>
            <a:off x="972527" y="4452356"/>
            <a:ext cx="10765582" cy="4895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solidFill>
                  <a:srgbClr val="000000"/>
                </a:solidFill>
              </a:defRPr>
            </a:pPr>
            <a:r>
              <a:t>　</a:t>
            </a:r>
            <a:r>
              <a:rPr sz="2800"/>
              <a:t>意思能力の有無は事後的に訴訟で争われる</a:t>
            </a:r>
          </a:p>
        </p:txBody>
      </p:sp>
      <p:sp>
        <p:nvSpPr>
          <p:cNvPr id="295" name="法律関係（取引）の安全の要請"/>
          <p:cNvSpPr txBox="1"/>
          <p:nvPr/>
        </p:nvSpPr>
        <p:spPr>
          <a:xfrm>
            <a:off x="972527" y="5765980"/>
            <a:ext cx="10765582" cy="4895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solidFill>
                  <a:srgbClr val="000000"/>
                </a:solidFill>
              </a:defRPr>
            </a:pPr>
            <a:r>
              <a:t>　</a:t>
            </a:r>
            <a:r>
              <a:rPr sz="2800"/>
              <a:t>法律関係（取引）の安全の要請</a:t>
            </a:r>
          </a:p>
        </p:txBody>
      </p:sp>
      <p:sp>
        <p:nvSpPr>
          <p:cNvPr id="296" name="単独での法律行為の可否についての類型化"/>
          <p:cNvSpPr txBox="1"/>
          <p:nvPr/>
        </p:nvSpPr>
        <p:spPr>
          <a:xfrm>
            <a:off x="972527" y="6990703"/>
            <a:ext cx="10765582" cy="4895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solidFill>
                  <a:srgbClr val="000000"/>
                </a:solidFill>
              </a:defRPr>
            </a:pPr>
            <a:r>
              <a:t>　</a:t>
            </a:r>
            <a:r>
              <a:rPr sz="2800"/>
              <a:t>単独での法律行為の可否についての類型化</a:t>
            </a:r>
          </a:p>
        </p:txBody>
      </p:sp>
      <p:sp>
        <p:nvSpPr>
          <p:cNvPr id="297" name="行為能力制度"/>
          <p:cNvSpPr txBox="1"/>
          <p:nvPr/>
        </p:nvSpPr>
        <p:spPr>
          <a:xfrm>
            <a:off x="972527" y="8215427"/>
            <a:ext cx="10765582" cy="4895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solidFill>
                  <a:srgbClr val="000000"/>
                </a:solidFill>
              </a:defRPr>
            </a:pPr>
            <a:r>
              <a:t>　</a:t>
            </a:r>
            <a:r>
              <a:rPr sz="2800"/>
              <a:t>行為能力制度</a:t>
            </a:r>
          </a:p>
        </p:txBody>
      </p:sp>
      <p:pic>
        <p:nvPicPr>
          <p:cNvPr id="298" name="イメージ" descr="イメージ"/>
          <p:cNvPicPr>
            <a:picLocks noChangeAspect="0"/>
          </p:cNvPicPr>
          <p:nvPr/>
        </p:nvPicPr>
        <p:blipFill>
          <a:blip r:embed="rId2">
            <a:extLst/>
          </a:blip>
          <a:stretch>
            <a:fillRect/>
          </a:stretch>
        </p:blipFill>
        <p:spPr>
          <a:xfrm>
            <a:off x="4014563" y="3223417"/>
            <a:ext cx="486718" cy="1237849"/>
          </a:xfrm>
          <a:prstGeom prst="rect">
            <a:avLst/>
          </a:prstGeom>
          <a:ln w="12700">
            <a:miter lim="400000"/>
          </a:ln>
        </p:spPr>
      </p:pic>
      <p:pic>
        <p:nvPicPr>
          <p:cNvPr id="299" name="イメージ" descr="イメージ"/>
          <p:cNvPicPr>
            <a:picLocks noChangeAspect="0"/>
          </p:cNvPicPr>
          <p:nvPr/>
        </p:nvPicPr>
        <p:blipFill>
          <a:blip r:embed="rId3">
            <a:extLst/>
          </a:blip>
          <a:stretch>
            <a:fillRect/>
          </a:stretch>
        </p:blipFill>
        <p:spPr>
          <a:xfrm>
            <a:off x="4014563" y="4983033"/>
            <a:ext cx="486718" cy="876301"/>
          </a:xfrm>
          <a:prstGeom prst="rect">
            <a:avLst/>
          </a:prstGeom>
          <a:ln w="12700">
            <a:miter lim="400000"/>
          </a:ln>
        </p:spPr>
      </p:pic>
      <p:pic>
        <p:nvPicPr>
          <p:cNvPr id="300" name="イメージ" descr="イメージ"/>
          <p:cNvPicPr>
            <a:picLocks noChangeAspect="0"/>
          </p:cNvPicPr>
          <p:nvPr/>
        </p:nvPicPr>
        <p:blipFill>
          <a:blip r:embed="rId3">
            <a:extLst/>
          </a:blip>
          <a:stretch>
            <a:fillRect/>
          </a:stretch>
        </p:blipFill>
        <p:spPr>
          <a:xfrm>
            <a:off x="4014563" y="6140510"/>
            <a:ext cx="486718" cy="876301"/>
          </a:xfrm>
          <a:prstGeom prst="rect">
            <a:avLst/>
          </a:prstGeom>
          <a:ln w="12700">
            <a:miter lim="400000"/>
          </a:ln>
        </p:spPr>
      </p:pic>
      <p:pic>
        <p:nvPicPr>
          <p:cNvPr id="301" name="イメージ" descr="イメージ"/>
          <p:cNvPicPr>
            <a:picLocks noChangeAspect="0"/>
          </p:cNvPicPr>
          <p:nvPr/>
        </p:nvPicPr>
        <p:blipFill>
          <a:blip r:embed="rId3">
            <a:extLst/>
          </a:blip>
          <a:stretch>
            <a:fillRect/>
          </a:stretch>
        </p:blipFill>
        <p:spPr>
          <a:xfrm>
            <a:off x="2157320" y="7488113"/>
            <a:ext cx="486718" cy="876301"/>
          </a:xfrm>
          <a:prstGeom prst="rect">
            <a:avLst/>
          </a:prstGeom>
          <a:ln w="12700">
            <a:miter lim="400000"/>
          </a:ln>
        </p:spPr>
      </p:pic>
      <p:pic>
        <p:nvPicPr>
          <p:cNvPr id="302" name="イメージ" descr="イメージ"/>
          <p:cNvPicPr>
            <a:picLocks noChangeAspect="0"/>
          </p:cNvPicPr>
          <p:nvPr/>
        </p:nvPicPr>
        <p:blipFill>
          <a:blip r:embed="rId4">
            <a:extLst/>
          </a:blip>
          <a:stretch>
            <a:fillRect/>
          </a:stretch>
        </p:blipFill>
        <p:spPr>
          <a:xfrm>
            <a:off x="3896386" y="7644882"/>
            <a:ext cx="372971" cy="1630760"/>
          </a:xfrm>
          <a:prstGeom prst="rect">
            <a:avLst/>
          </a:prstGeom>
          <a:ln w="12700">
            <a:miter lim="400000"/>
          </a:ln>
        </p:spPr>
      </p:pic>
      <p:sp>
        <p:nvSpPr>
          <p:cNvPr id="303" name="成年・未成年制度"/>
          <p:cNvSpPr txBox="1"/>
          <p:nvPr/>
        </p:nvSpPr>
        <p:spPr>
          <a:xfrm>
            <a:off x="4298008" y="7805292"/>
            <a:ext cx="5890872" cy="4895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solidFill>
                  <a:srgbClr val="000000"/>
                </a:solidFill>
              </a:defRPr>
            </a:pPr>
            <a:r>
              <a:t>　</a:t>
            </a:r>
            <a:r>
              <a:rPr sz="2800"/>
              <a:t>成年・未成年制度</a:t>
            </a:r>
          </a:p>
        </p:txBody>
      </p:sp>
      <p:sp>
        <p:nvSpPr>
          <p:cNvPr id="304" name="成年後見制度"/>
          <p:cNvSpPr txBox="1"/>
          <p:nvPr/>
        </p:nvSpPr>
        <p:spPr>
          <a:xfrm>
            <a:off x="4298008" y="8611611"/>
            <a:ext cx="5890872" cy="4895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solidFill>
                  <a:srgbClr val="000000"/>
                </a:solidFill>
              </a:defRPr>
            </a:pPr>
            <a:r>
              <a:t>　</a:t>
            </a:r>
            <a:r>
              <a:rPr sz="2800"/>
              <a:t>成年後見制度</a:t>
            </a:r>
          </a:p>
        </p:txBody>
      </p:sp>
      <p:sp>
        <p:nvSpPr>
          <p:cNvPr id="305" name="法律行為・契約の仕組み"/>
          <p:cNvSpPr txBox="1"/>
          <p:nvPr/>
        </p:nvSpPr>
        <p:spPr>
          <a:xfrm>
            <a:off x="226344" y="232362"/>
            <a:ext cx="7099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000">
                <a:solidFill>
                  <a:srgbClr val="FF2600"/>
                </a:solidFill>
              </a:defRPr>
            </a:lvl1pPr>
          </a:lstStyle>
          <a:p>
            <a:pPr/>
            <a:r>
              <a:t>法律行為・契約の仕組み</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行為能力"/>
          <p:cNvSpPr txBox="1"/>
          <p:nvPr/>
        </p:nvSpPr>
        <p:spPr>
          <a:xfrm>
            <a:off x="790982" y="1813004"/>
            <a:ext cx="22479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000000"/>
                </a:solidFill>
              </a:defRPr>
            </a:lvl1pPr>
          </a:lstStyle>
          <a:p>
            <a:pPr/>
            <a:r>
              <a:t>行為能力</a:t>
            </a:r>
          </a:p>
        </p:txBody>
      </p:sp>
      <p:sp>
        <p:nvSpPr>
          <p:cNvPr id="308" name="単独で有効に法律行為をなし得る地位または資格のことをいう。…"/>
          <p:cNvSpPr txBox="1"/>
          <p:nvPr/>
        </p:nvSpPr>
        <p:spPr>
          <a:xfrm>
            <a:off x="1401953" y="2673038"/>
            <a:ext cx="11204725" cy="990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solidFill>
                  <a:srgbClr val="000000"/>
                </a:solidFill>
              </a:defRPr>
            </a:pPr>
            <a:r>
              <a:rPr sz="2800"/>
              <a:t>単独で有効に法律行為をなし得る地位または資格のことをいう。</a:t>
            </a:r>
            <a:endParaRPr sz="2800"/>
          </a:p>
          <a:p>
            <a:pPr algn="l">
              <a:defRPr sz="2400">
                <a:solidFill>
                  <a:srgbClr val="000000"/>
                </a:solidFill>
              </a:defRPr>
            </a:pPr>
            <a:r>
              <a:rPr sz="2800"/>
              <a:t>行為能力が制限される者のことを制限行為能力者という。</a:t>
            </a:r>
          </a:p>
        </p:txBody>
      </p:sp>
      <p:sp>
        <p:nvSpPr>
          <p:cNvPr id="309" name="制限行為能力者"/>
          <p:cNvSpPr txBox="1"/>
          <p:nvPr/>
        </p:nvSpPr>
        <p:spPr>
          <a:xfrm>
            <a:off x="792610" y="4249947"/>
            <a:ext cx="38481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000000"/>
                </a:solidFill>
              </a:defRPr>
            </a:lvl1pPr>
          </a:lstStyle>
          <a:p>
            <a:pPr/>
            <a:r>
              <a:t>制限行為能力者</a:t>
            </a:r>
          </a:p>
        </p:txBody>
      </p:sp>
      <p:sp>
        <p:nvSpPr>
          <p:cNvPr id="310" name="未成年者，成年被後見人，被保佐人，同意権付与の審判を受けた被補助人"/>
          <p:cNvSpPr txBox="1"/>
          <p:nvPr/>
        </p:nvSpPr>
        <p:spPr>
          <a:xfrm>
            <a:off x="1119609" y="5063762"/>
            <a:ext cx="10765582" cy="10229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solidFill>
                  <a:srgbClr val="000000"/>
                </a:solidFill>
              </a:defRPr>
            </a:pPr>
            <a:r>
              <a:t>　</a:t>
            </a:r>
            <a:r>
              <a:rPr sz="2800"/>
              <a:t>未成年者，成年被後見人，被保佐人，同意権付与の審判を受けた被補助人</a:t>
            </a:r>
          </a:p>
        </p:txBody>
      </p:sp>
      <p:sp>
        <p:nvSpPr>
          <p:cNvPr id="311" name="制限行為能力者の行為"/>
          <p:cNvSpPr txBox="1"/>
          <p:nvPr/>
        </p:nvSpPr>
        <p:spPr>
          <a:xfrm>
            <a:off x="838679" y="6686889"/>
            <a:ext cx="54483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000000"/>
                </a:solidFill>
              </a:defRPr>
            </a:lvl1pPr>
          </a:lstStyle>
          <a:p>
            <a:pPr/>
            <a:r>
              <a:t>制限行為能力者の行為</a:t>
            </a:r>
          </a:p>
        </p:txBody>
      </p:sp>
      <p:sp>
        <p:nvSpPr>
          <p:cNvPr id="312" name="一応有効だが，取消事由の瑕疵を帯びる。"/>
          <p:cNvSpPr txBox="1"/>
          <p:nvPr/>
        </p:nvSpPr>
        <p:spPr>
          <a:xfrm>
            <a:off x="1119609" y="7486823"/>
            <a:ext cx="10765582" cy="4895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solidFill>
                  <a:srgbClr val="000000"/>
                </a:solidFill>
              </a:defRPr>
            </a:pPr>
            <a:r>
              <a:t>　</a:t>
            </a:r>
            <a:r>
              <a:rPr sz="2800"/>
              <a:t>一応有効だが，取消事由の瑕疵を帯びる。</a:t>
            </a:r>
          </a:p>
        </p:txBody>
      </p:sp>
      <p:sp>
        <p:nvSpPr>
          <p:cNvPr id="313" name="法律行為・契約の仕組み"/>
          <p:cNvSpPr txBox="1"/>
          <p:nvPr/>
        </p:nvSpPr>
        <p:spPr>
          <a:xfrm>
            <a:off x="226344" y="232362"/>
            <a:ext cx="7099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000">
                <a:solidFill>
                  <a:srgbClr val="FF2600"/>
                </a:solidFill>
              </a:defRPr>
            </a:lvl1pPr>
          </a:lstStyle>
          <a:p>
            <a:pPr/>
            <a:r>
              <a:t>法律行為・契約の仕組み</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民法はどのような法か"/>
          <p:cNvSpPr txBox="1"/>
          <p:nvPr/>
        </p:nvSpPr>
        <p:spPr>
          <a:xfrm>
            <a:off x="228884" y="224742"/>
            <a:ext cx="64135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000">
                <a:solidFill>
                  <a:srgbClr val="FF2600"/>
                </a:solidFill>
              </a:defRPr>
            </a:lvl1pPr>
          </a:lstStyle>
          <a:p>
            <a:pPr/>
            <a:r>
              <a:t>民法はどのような法か</a:t>
            </a:r>
          </a:p>
        </p:txBody>
      </p:sp>
      <p:sp>
        <p:nvSpPr>
          <p:cNvPr id="126" name="民法"/>
          <p:cNvSpPr txBox="1"/>
          <p:nvPr/>
        </p:nvSpPr>
        <p:spPr>
          <a:xfrm>
            <a:off x="976250" y="1413377"/>
            <a:ext cx="11811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000000"/>
                </a:solidFill>
              </a:defRPr>
            </a:lvl1pPr>
          </a:lstStyle>
          <a:p>
            <a:pPr/>
            <a:r>
              <a:t>民法</a:t>
            </a:r>
          </a:p>
        </p:txBody>
      </p:sp>
      <p:sp>
        <p:nvSpPr>
          <p:cNvPr id="127" name="私法の一般法"/>
          <p:cNvSpPr txBox="1"/>
          <p:nvPr/>
        </p:nvSpPr>
        <p:spPr>
          <a:xfrm>
            <a:off x="3029518" y="1413377"/>
            <a:ext cx="33147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000000"/>
                </a:solidFill>
              </a:defRPr>
            </a:lvl1pPr>
          </a:lstStyle>
          <a:p>
            <a:pPr/>
            <a:r>
              <a:t>私法の一般法</a:t>
            </a:r>
          </a:p>
        </p:txBody>
      </p:sp>
      <p:sp>
        <p:nvSpPr>
          <p:cNvPr id="128" name="私人同士の関係につき，人・場所・事柄を特定せず一般的に適用される法"/>
          <p:cNvSpPr txBox="1"/>
          <p:nvPr/>
        </p:nvSpPr>
        <p:spPr>
          <a:xfrm>
            <a:off x="4240147" y="2008836"/>
            <a:ext cx="8518732" cy="1257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a:solidFill>
                  <a:srgbClr val="000000"/>
                </a:solidFill>
              </a:defRPr>
            </a:pPr>
            <a:r>
              <a:t>　</a:t>
            </a:r>
            <a:r>
              <a:rPr sz="3200"/>
              <a:t>私人同士の関係につき，人・場所・事柄を特定せず一般的に適用される法</a:t>
            </a:r>
          </a:p>
        </p:txBody>
      </p:sp>
      <p:sp>
        <p:nvSpPr>
          <p:cNvPr id="129" name="一般法と特別法の関係は相対的である。"/>
          <p:cNvSpPr txBox="1"/>
          <p:nvPr/>
        </p:nvSpPr>
        <p:spPr>
          <a:xfrm>
            <a:off x="3174469" y="8582791"/>
            <a:ext cx="7429501"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000000"/>
                </a:solidFill>
              </a:defRPr>
            </a:lvl1pPr>
          </a:lstStyle>
          <a:p>
            <a:pPr/>
            <a:r>
              <a:t>一般法と特別法の関係は相対的である。</a:t>
            </a:r>
          </a:p>
        </p:txBody>
      </p:sp>
      <p:sp>
        <p:nvSpPr>
          <p:cNvPr id="130" name="線"/>
          <p:cNvSpPr/>
          <p:nvPr/>
        </p:nvSpPr>
        <p:spPr>
          <a:xfrm flipV="1">
            <a:off x="3725194" y="2417180"/>
            <a:ext cx="1" cy="1112523"/>
          </a:xfrm>
          <a:prstGeom prst="line">
            <a:avLst/>
          </a:prstGeom>
          <a:ln w="25400">
            <a:solidFill>
              <a:srgbClr val="000000"/>
            </a:solidFill>
            <a:miter lim="400000"/>
            <a:headEnd type="arrow"/>
            <a:tailEnd type="arrow"/>
          </a:ln>
        </p:spPr>
        <p:txBody>
          <a:bodyPr lIns="50800" tIns="50800" rIns="50800" bIns="50800" anchor="ctr"/>
          <a:lstStyle/>
          <a:p>
            <a:pPr>
              <a:defRPr sz="3200"/>
            </a:pPr>
          </a:p>
        </p:txBody>
      </p:sp>
      <p:sp>
        <p:nvSpPr>
          <p:cNvPr id="131" name="公法"/>
          <p:cNvSpPr txBox="1"/>
          <p:nvPr/>
        </p:nvSpPr>
        <p:spPr>
          <a:xfrm>
            <a:off x="3134644" y="3807439"/>
            <a:ext cx="11811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000000"/>
                </a:solidFill>
              </a:defRPr>
            </a:lvl1pPr>
          </a:lstStyle>
          <a:p>
            <a:pPr/>
            <a:r>
              <a:t>公法</a:t>
            </a:r>
          </a:p>
        </p:txBody>
      </p:sp>
      <p:sp>
        <p:nvSpPr>
          <p:cNvPr id="132" name="国と地方自治体，国・地方自治体と私人の関係を定めた法（憲法，刑法等）"/>
          <p:cNvSpPr txBox="1"/>
          <p:nvPr/>
        </p:nvSpPr>
        <p:spPr>
          <a:xfrm>
            <a:off x="4240147" y="4313631"/>
            <a:ext cx="8518732" cy="1257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a:solidFill>
                  <a:srgbClr val="000000"/>
                </a:solidFill>
              </a:defRPr>
            </a:pPr>
            <a:r>
              <a:t>　</a:t>
            </a:r>
            <a:r>
              <a:rPr sz="3200"/>
              <a:t>国と地方自治体，国・地方自治体と私人の関係を定めた法（憲法，刑法等）</a:t>
            </a:r>
          </a:p>
        </p:txBody>
      </p:sp>
      <p:sp>
        <p:nvSpPr>
          <p:cNvPr id="133" name="一般法"/>
          <p:cNvSpPr txBox="1"/>
          <p:nvPr/>
        </p:nvSpPr>
        <p:spPr>
          <a:xfrm>
            <a:off x="709550" y="6863003"/>
            <a:ext cx="17145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chemeClr val="accent5">
                    <a:lumOff val="10161"/>
                  </a:schemeClr>
                </a:solidFill>
              </a:defRPr>
            </a:lvl1pPr>
          </a:lstStyle>
          <a:p>
            <a:pPr/>
            <a:r>
              <a:t>一般法</a:t>
            </a:r>
          </a:p>
        </p:txBody>
      </p:sp>
      <p:sp>
        <p:nvSpPr>
          <p:cNvPr id="134" name="特別法"/>
          <p:cNvSpPr txBox="1"/>
          <p:nvPr/>
        </p:nvSpPr>
        <p:spPr>
          <a:xfrm>
            <a:off x="10806543" y="6863003"/>
            <a:ext cx="17145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chemeClr val="accent5">
                    <a:lumOff val="10161"/>
                  </a:schemeClr>
                </a:solidFill>
              </a:defRPr>
            </a:lvl1pPr>
          </a:lstStyle>
          <a:p>
            <a:pPr/>
            <a:r>
              <a:t>特別法</a:t>
            </a:r>
          </a:p>
        </p:txBody>
      </p:sp>
      <p:sp>
        <p:nvSpPr>
          <p:cNvPr id="135" name="双方向矢印"/>
          <p:cNvSpPr/>
          <p:nvPr/>
        </p:nvSpPr>
        <p:spPr>
          <a:xfrm>
            <a:off x="3064623" y="7114814"/>
            <a:ext cx="7466312" cy="131380"/>
          </a:xfrm>
          <a:prstGeom prst="leftRightArrow">
            <a:avLst>
              <a:gd name="adj1" fmla="val 32000"/>
              <a:gd name="adj2" fmla="val 425335"/>
            </a:avLst>
          </a:prstGeom>
          <a:blipFill>
            <a:blip r:embed="rId2"/>
          </a:blipFill>
          <a:ln w="12700">
            <a:miter lim="400000"/>
          </a:ln>
          <a:effectLst>
            <a:outerShdw sx="100000" sy="100000" kx="0" ky="0" algn="b" rotWithShape="0" blurRad="50800" dist="12700" dir="0">
              <a:srgbClr val="000000">
                <a:alpha val="60000"/>
              </a:srgbClr>
            </a:outerShdw>
          </a:effectLst>
        </p:spPr>
        <p:txBody>
          <a:bodyPr lIns="50800" tIns="50800" rIns="50800" bIns="50800" anchor="ctr"/>
          <a:lstStyle/>
          <a:p>
            <a:pPr>
              <a:defRPr sz="3200">
                <a:solidFill>
                  <a:srgbClr val="000000"/>
                </a:solidFill>
              </a:defRPr>
            </a:pPr>
          </a:p>
        </p:txBody>
      </p:sp>
      <p:grpSp>
        <p:nvGrpSpPr>
          <p:cNvPr id="139" name="グループ"/>
          <p:cNvGrpSpPr/>
          <p:nvPr/>
        </p:nvGrpSpPr>
        <p:grpSpPr>
          <a:xfrm>
            <a:off x="2053627" y="7645286"/>
            <a:ext cx="9671184" cy="635000"/>
            <a:chOff x="0" y="0"/>
            <a:chExt cx="9671182" cy="634999"/>
          </a:xfrm>
        </p:grpSpPr>
        <p:sp>
          <p:nvSpPr>
            <p:cNvPr id="136" name="民法"/>
            <p:cNvSpPr txBox="1"/>
            <p:nvPr/>
          </p:nvSpPr>
          <p:spPr>
            <a:xfrm>
              <a:off x="-1" y="-1"/>
              <a:ext cx="1181101" cy="635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a:solidFill>
                    <a:srgbClr val="000000"/>
                  </a:solidFill>
                </a:defRPr>
              </a:lvl1pPr>
            </a:lstStyle>
            <a:p>
              <a:pPr/>
              <a:r>
                <a:t>民法</a:t>
              </a:r>
            </a:p>
          </p:txBody>
        </p:sp>
        <p:sp>
          <p:nvSpPr>
            <p:cNvPr id="137" name="商法"/>
            <p:cNvSpPr txBox="1"/>
            <p:nvPr/>
          </p:nvSpPr>
          <p:spPr>
            <a:xfrm>
              <a:off x="4111691" y="-1"/>
              <a:ext cx="1181101" cy="635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a:solidFill>
                    <a:srgbClr val="000000"/>
                  </a:solidFill>
                </a:defRPr>
              </a:lvl1pPr>
            </a:lstStyle>
            <a:p>
              <a:pPr/>
              <a:r>
                <a:t>商法</a:t>
              </a:r>
            </a:p>
          </p:txBody>
        </p:sp>
        <p:sp>
          <p:nvSpPr>
            <p:cNvPr id="138" name="会社法"/>
            <p:cNvSpPr txBox="1"/>
            <p:nvPr/>
          </p:nvSpPr>
          <p:spPr>
            <a:xfrm>
              <a:off x="7956682" y="-1"/>
              <a:ext cx="1714501" cy="635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a:solidFill>
                    <a:srgbClr val="000000"/>
                  </a:solidFill>
                </a:defRPr>
              </a:lvl1pPr>
            </a:lstStyle>
            <a:p>
              <a:pPr/>
              <a:r>
                <a:t>会社法</a:t>
              </a: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5" name="制限行為能力者の行為"/>
          <p:cNvSpPr txBox="1"/>
          <p:nvPr/>
        </p:nvSpPr>
        <p:spPr>
          <a:xfrm>
            <a:off x="836554" y="1317828"/>
            <a:ext cx="54483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000000"/>
                </a:solidFill>
              </a:defRPr>
            </a:lvl1pPr>
          </a:lstStyle>
          <a:p>
            <a:pPr/>
            <a:r>
              <a:t>制限行為能力者の行為</a:t>
            </a:r>
          </a:p>
        </p:txBody>
      </p:sp>
      <p:grpSp>
        <p:nvGrpSpPr>
          <p:cNvPr id="318" name="グループ"/>
          <p:cNvGrpSpPr/>
          <p:nvPr/>
        </p:nvGrpSpPr>
        <p:grpSpPr>
          <a:xfrm>
            <a:off x="1191876" y="2400372"/>
            <a:ext cx="11534475" cy="2314317"/>
            <a:chOff x="0" y="0"/>
            <a:chExt cx="11534473" cy="2314315"/>
          </a:xfrm>
        </p:grpSpPr>
        <p:sp>
          <p:nvSpPr>
            <p:cNvPr id="316" name="一応有効だが，取消事由の瑕疵を帯びる。"/>
            <p:cNvSpPr txBox="1"/>
            <p:nvPr/>
          </p:nvSpPr>
          <p:spPr>
            <a:xfrm>
              <a:off x="0" y="0"/>
              <a:ext cx="10765581" cy="4895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2400"/>
              </a:pPr>
              <a:r>
                <a:t>　</a:t>
              </a:r>
              <a:r>
                <a:rPr sz="2800">
                  <a:solidFill>
                    <a:srgbClr val="000000"/>
                  </a:solidFill>
                </a:rPr>
                <a:t>一応有効だが，</a:t>
              </a:r>
              <a:r>
                <a:rPr sz="2800">
                  <a:solidFill>
                    <a:schemeClr val="accent5">
                      <a:lumOff val="10161"/>
                    </a:schemeClr>
                  </a:solidFill>
                </a:rPr>
                <a:t>取消事由の瑕疵</a:t>
              </a:r>
              <a:r>
                <a:rPr sz="2800">
                  <a:solidFill>
                    <a:srgbClr val="000000"/>
                  </a:solidFill>
                </a:rPr>
                <a:t>を帯びる。</a:t>
              </a:r>
            </a:p>
          </p:txBody>
        </p:sp>
        <p:sp>
          <p:nvSpPr>
            <p:cNvPr id="317" name="制限行為能力者の契約，法律行為が必ずしも本人に不利とは限らないので，その契約や法律行為を常に無効とするまでの必要はない。…"/>
            <p:cNvSpPr txBox="1"/>
            <p:nvPr/>
          </p:nvSpPr>
          <p:spPr>
            <a:xfrm>
              <a:off x="768892" y="536315"/>
              <a:ext cx="10765582" cy="177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2400">
                  <a:solidFill>
                    <a:srgbClr val="000000"/>
                  </a:solidFill>
                </a:defRPr>
              </a:pPr>
              <a:r>
                <a:t>　制限行為能力者の契約，法律行為が必ずしも本人に不利とは限らないので，その契約や法律行為を常に無効とするまでの必要はない。</a:t>
              </a:r>
            </a:p>
            <a:p>
              <a:pPr algn="l">
                <a:defRPr sz="2400">
                  <a:solidFill>
                    <a:srgbClr val="000000"/>
                  </a:solidFill>
                </a:defRPr>
              </a:pPr>
              <a:r>
                <a:t>　しかし，本人に不利である場合には，その契約や法律行為の効力を取り消せる（意思表示により無効に追い込む）ものとして本人の保護を図る。</a:t>
              </a:r>
            </a:p>
          </p:txBody>
        </p:sp>
      </p:grpSp>
      <p:grpSp>
        <p:nvGrpSpPr>
          <p:cNvPr id="321" name="グループ"/>
          <p:cNvGrpSpPr/>
          <p:nvPr/>
        </p:nvGrpSpPr>
        <p:grpSpPr>
          <a:xfrm>
            <a:off x="1322809" y="5162232"/>
            <a:ext cx="11272608" cy="924614"/>
            <a:chOff x="0" y="0"/>
            <a:chExt cx="11272607" cy="924612"/>
          </a:xfrm>
        </p:grpSpPr>
        <p:sp>
          <p:nvSpPr>
            <p:cNvPr id="319" name="取消ができる者＝取消権者"/>
            <p:cNvSpPr txBox="1"/>
            <p:nvPr/>
          </p:nvSpPr>
          <p:spPr>
            <a:xfrm>
              <a:off x="0" y="0"/>
              <a:ext cx="10765581" cy="4895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2400">
                  <a:solidFill>
                    <a:srgbClr val="000000"/>
                  </a:solidFill>
                </a:defRPr>
              </a:pPr>
              <a:r>
                <a:t>　</a:t>
              </a:r>
              <a:r>
                <a:rPr sz="2800"/>
                <a:t>取消ができる者＝取消権者</a:t>
              </a:r>
            </a:p>
          </p:txBody>
        </p:sp>
        <p:sp>
          <p:nvSpPr>
            <p:cNvPr id="320" name="制限行為能力者本人，その代理人，承継人（権利関係を引き継いだ者）"/>
            <p:cNvSpPr txBox="1"/>
            <p:nvPr/>
          </p:nvSpPr>
          <p:spPr>
            <a:xfrm>
              <a:off x="817585" y="518212"/>
              <a:ext cx="10455023"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a:solidFill>
                    <a:srgbClr val="000000"/>
                  </a:solidFill>
                </a:defRPr>
              </a:lvl1pPr>
            </a:lstStyle>
            <a:p>
              <a:pPr/>
              <a:r>
                <a:t>　制限行為能力者本人，その代理人，承継人（権利関係を引き継いだ者）</a:t>
              </a:r>
            </a:p>
          </p:txBody>
        </p:sp>
      </p:grpSp>
      <p:grpSp>
        <p:nvGrpSpPr>
          <p:cNvPr id="325" name="グループ"/>
          <p:cNvGrpSpPr/>
          <p:nvPr/>
        </p:nvGrpSpPr>
        <p:grpSpPr>
          <a:xfrm>
            <a:off x="1263543" y="6675959"/>
            <a:ext cx="11145608" cy="1419161"/>
            <a:chOff x="0" y="0"/>
            <a:chExt cx="11145607" cy="1419160"/>
          </a:xfrm>
        </p:grpSpPr>
        <p:sp>
          <p:nvSpPr>
            <p:cNvPr id="322" name="取消の効果"/>
            <p:cNvSpPr txBox="1"/>
            <p:nvPr/>
          </p:nvSpPr>
          <p:spPr>
            <a:xfrm>
              <a:off x="0" y="0"/>
              <a:ext cx="10765581" cy="4895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2400">
                  <a:solidFill>
                    <a:srgbClr val="000000"/>
                  </a:solidFill>
                </a:defRPr>
              </a:pPr>
              <a:r>
                <a:t>　</a:t>
              </a:r>
              <a:r>
                <a:rPr sz="2800"/>
                <a:t>取消の効果</a:t>
              </a:r>
            </a:p>
          </p:txBody>
        </p:sp>
        <p:sp>
          <p:nvSpPr>
            <p:cNvPr id="323" name="当該契約（法律行為）の遡及的消滅（民法121条本文）"/>
            <p:cNvSpPr txBox="1"/>
            <p:nvPr/>
          </p:nvSpPr>
          <p:spPr>
            <a:xfrm>
              <a:off x="690585" y="509848"/>
              <a:ext cx="10455023"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a:solidFill>
                    <a:srgbClr val="000000"/>
                  </a:solidFill>
                </a:defRPr>
              </a:lvl1pPr>
            </a:lstStyle>
            <a:p>
              <a:pPr/>
              <a:r>
                <a:t>　当該契約（法律行為）の遡及的消滅（民法121条本文）</a:t>
              </a:r>
            </a:p>
          </p:txBody>
        </p:sp>
        <p:sp>
          <p:nvSpPr>
            <p:cNvPr id="324" name="不当利得の成立（返還義務の範囲は現存利益に制限。民法121条但書）"/>
            <p:cNvSpPr txBox="1"/>
            <p:nvPr/>
          </p:nvSpPr>
          <p:spPr>
            <a:xfrm>
              <a:off x="690585" y="961960"/>
              <a:ext cx="10455023"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a:solidFill>
                    <a:srgbClr val="000000"/>
                  </a:solidFill>
                </a:defRPr>
              </a:lvl1pPr>
            </a:lstStyle>
            <a:p>
              <a:pPr/>
              <a:r>
                <a:t>　不当利得の成立（返還義務の範囲は現存利益に制限。民法121条但書）</a:t>
              </a:r>
            </a:p>
          </p:txBody>
        </p:sp>
      </p:grpSp>
      <p:sp>
        <p:nvSpPr>
          <p:cNvPr id="326" name="法律行為・契約の仕組み"/>
          <p:cNvSpPr txBox="1"/>
          <p:nvPr/>
        </p:nvSpPr>
        <p:spPr>
          <a:xfrm>
            <a:off x="226344" y="232362"/>
            <a:ext cx="7099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000">
                <a:solidFill>
                  <a:srgbClr val="FF2600"/>
                </a:solidFill>
              </a:defRPr>
            </a:lvl1pPr>
          </a:lstStyle>
          <a:p>
            <a:pPr/>
            <a:r>
              <a:t>法律行為・契約の仕組み</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8" name="制限行為能力者の行為"/>
          <p:cNvSpPr txBox="1"/>
          <p:nvPr/>
        </p:nvSpPr>
        <p:spPr>
          <a:xfrm>
            <a:off x="836554" y="1317828"/>
            <a:ext cx="54483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000000"/>
                </a:solidFill>
              </a:defRPr>
            </a:lvl1pPr>
          </a:lstStyle>
          <a:p>
            <a:pPr/>
            <a:r>
              <a:t>制限行為能力者の行為</a:t>
            </a:r>
          </a:p>
        </p:txBody>
      </p:sp>
      <p:sp>
        <p:nvSpPr>
          <p:cNvPr id="329" name="一応有効だが，取消事由の瑕疵を帯びる。"/>
          <p:cNvSpPr txBox="1"/>
          <p:nvPr/>
        </p:nvSpPr>
        <p:spPr>
          <a:xfrm>
            <a:off x="1119609" y="2129205"/>
            <a:ext cx="10765582" cy="4895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rPr>
                <a:solidFill>
                  <a:srgbClr val="000000"/>
                </a:solidFill>
              </a:rPr>
              <a:t>　</a:t>
            </a:r>
            <a:r>
              <a:rPr sz="2800">
                <a:solidFill>
                  <a:srgbClr val="000000"/>
                </a:solidFill>
              </a:rPr>
              <a:t>一応有効だが，</a:t>
            </a:r>
            <a:r>
              <a:rPr sz="2800">
                <a:solidFill>
                  <a:schemeClr val="accent5">
                    <a:lumOff val="10161"/>
                  </a:schemeClr>
                </a:solidFill>
              </a:rPr>
              <a:t>取消事由の瑕疵</a:t>
            </a:r>
            <a:r>
              <a:rPr sz="2800">
                <a:solidFill>
                  <a:srgbClr val="000000"/>
                </a:solidFill>
              </a:rPr>
              <a:t>を帯びる。</a:t>
            </a:r>
          </a:p>
        </p:txBody>
      </p:sp>
      <p:sp>
        <p:nvSpPr>
          <p:cNvPr id="330" name="制限行為能力者の契約，法律行為が必ずしも本人に不利とは限らないので，その契約や法律行為を常に無効とするまでの必要はない。…"/>
          <p:cNvSpPr txBox="1"/>
          <p:nvPr/>
        </p:nvSpPr>
        <p:spPr>
          <a:xfrm>
            <a:off x="1870290" y="2861694"/>
            <a:ext cx="10765581" cy="177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solidFill>
                  <a:srgbClr val="000000"/>
                </a:solidFill>
              </a:defRPr>
            </a:pPr>
            <a:r>
              <a:t>　制限行為能力者の契約，法律行為が必ずしも本人に不利とは限らないので，その契約や法律行為を常に無効とするまでの必要はない。</a:t>
            </a:r>
          </a:p>
          <a:p>
            <a:pPr algn="l">
              <a:defRPr sz="2400">
                <a:solidFill>
                  <a:srgbClr val="000000"/>
                </a:solidFill>
              </a:defRPr>
            </a:pPr>
            <a:r>
              <a:t>　しかし，本人に不利である場合には，その契約や法律行為の効力を取り消せる（意思表示により無効に追い込む）ものとして本人の保護を図る。</a:t>
            </a:r>
          </a:p>
        </p:txBody>
      </p:sp>
      <p:sp>
        <p:nvSpPr>
          <p:cNvPr id="331" name="取引の安全（法律関係の安定）の要請"/>
          <p:cNvSpPr txBox="1"/>
          <p:nvPr/>
        </p:nvSpPr>
        <p:spPr>
          <a:xfrm>
            <a:off x="836298" y="4962230"/>
            <a:ext cx="91821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000000"/>
                </a:solidFill>
              </a:defRPr>
            </a:lvl1pPr>
          </a:lstStyle>
          <a:p>
            <a:pPr/>
            <a:r>
              <a:t>取引の安全（法律関係の安定）の要請</a:t>
            </a:r>
          </a:p>
        </p:txBody>
      </p:sp>
      <p:pic>
        <p:nvPicPr>
          <p:cNvPr id="332" name="イメージ" descr="イメージ"/>
          <p:cNvPicPr>
            <a:picLocks noChangeAspect="0"/>
          </p:cNvPicPr>
          <p:nvPr/>
        </p:nvPicPr>
        <p:blipFill>
          <a:blip r:embed="rId2">
            <a:extLst/>
          </a:blip>
          <a:stretch>
            <a:fillRect/>
          </a:stretch>
        </p:blipFill>
        <p:spPr>
          <a:xfrm>
            <a:off x="1089543" y="1998244"/>
            <a:ext cx="113053" cy="2757250"/>
          </a:xfrm>
          <a:prstGeom prst="rect">
            <a:avLst/>
          </a:prstGeom>
          <a:ln w="12700">
            <a:miter lim="400000"/>
          </a:ln>
        </p:spPr>
      </p:pic>
      <p:sp>
        <p:nvSpPr>
          <p:cNvPr id="333" name="追認制度（民法122条〜125条）"/>
          <p:cNvSpPr txBox="1"/>
          <p:nvPr/>
        </p:nvSpPr>
        <p:spPr>
          <a:xfrm>
            <a:off x="1119609" y="5803967"/>
            <a:ext cx="10765582" cy="50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solidFill>
                  <a:srgbClr val="000000"/>
                </a:solidFill>
              </a:defRPr>
            </a:pPr>
            <a:r>
              <a:t>　</a:t>
            </a:r>
            <a:r>
              <a:rPr sz="2800"/>
              <a:t>追認制度（民法122条〜125条）</a:t>
            </a:r>
          </a:p>
        </p:txBody>
      </p:sp>
      <p:sp>
        <p:nvSpPr>
          <p:cNvPr id="334" name="取消権の消滅時効（５年）及び除斥期間（20年）（民法126条）"/>
          <p:cNvSpPr txBox="1"/>
          <p:nvPr/>
        </p:nvSpPr>
        <p:spPr>
          <a:xfrm>
            <a:off x="1119609" y="6532427"/>
            <a:ext cx="10765582" cy="50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solidFill>
                  <a:srgbClr val="000000"/>
                </a:solidFill>
              </a:defRPr>
            </a:pPr>
            <a:r>
              <a:t>　</a:t>
            </a:r>
            <a:r>
              <a:rPr sz="2800"/>
              <a:t>取消権の消滅時効（５年）及び除斥期間（20年）（民法126条）</a:t>
            </a:r>
          </a:p>
        </p:txBody>
      </p:sp>
      <p:sp>
        <p:nvSpPr>
          <p:cNvPr id="335" name="相手方の催告権（民法20条）"/>
          <p:cNvSpPr txBox="1"/>
          <p:nvPr/>
        </p:nvSpPr>
        <p:spPr>
          <a:xfrm>
            <a:off x="1119609" y="7161972"/>
            <a:ext cx="10765582" cy="50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solidFill>
                  <a:srgbClr val="000000"/>
                </a:solidFill>
              </a:defRPr>
            </a:pPr>
            <a:r>
              <a:t>　</a:t>
            </a:r>
            <a:r>
              <a:rPr sz="2800"/>
              <a:t>相手方の催告権（民法20条）</a:t>
            </a:r>
          </a:p>
        </p:txBody>
      </p:sp>
      <p:sp>
        <p:nvSpPr>
          <p:cNvPr id="336" name="制限行為能力者の詐術の場合（民法21条）"/>
          <p:cNvSpPr txBox="1"/>
          <p:nvPr/>
        </p:nvSpPr>
        <p:spPr>
          <a:xfrm>
            <a:off x="1119609" y="7791516"/>
            <a:ext cx="10765582" cy="50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solidFill>
                  <a:srgbClr val="000000"/>
                </a:solidFill>
              </a:defRPr>
            </a:pPr>
            <a:r>
              <a:t>　</a:t>
            </a:r>
            <a:r>
              <a:rPr sz="2800"/>
              <a:t>制限行為能力者の詐術の場合（民法21条）</a:t>
            </a:r>
          </a:p>
        </p:txBody>
      </p:sp>
      <p:sp>
        <p:nvSpPr>
          <p:cNvPr id="337" name="法律行為・契約の仕組み"/>
          <p:cNvSpPr txBox="1"/>
          <p:nvPr/>
        </p:nvSpPr>
        <p:spPr>
          <a:xfrm>
            <a:off x="226344" y="232362"/>
            <a:ext cx="7099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000">
                <a:solidFill>
                  <a:srgbClr val="FF2600"/>
                </a:solidFill>
              </a:defRPr>
            </a:lvl1pPr>
          </a:lstStyle>
          <a:p>
            <a:pPr/>
            <a:r>
              <a:t>法律行為・契約の仕組み</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9" name="効果意思が表意者の真意に基づくこと"/>
          <p:cNvSpPr txBox="1"/>
          <p:nvPr/>
        </p:nvSpPr>
        <p:spPr>
          <a:xfrm>
            <a:off x="1227215" y="1720502"/>
            <a:ext cx="91821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000000"/>
                </a:solidFill>
              </a:defRPr>
            </a:lvl1pPr>
          </a:lstStyle>
          <a:p>
            <a:pPr/>
            <a:r>
              <a:t>効果意思が表意者の真意に基づくこと</a:t>
            </a:r>
          </a:p>
        </p:txBody>
      </p:sp>
      <p:grpSp>
        <p:nvGrpSpPr>
          <p:cNvPr id="343" name="グループ"/>
          <p:cNvGrpSpPr/>
          <p:nvPr/>
        </p:nvGrpSpPr>
        <p:grpSpPr>
          <a:xfrm>
            <a:off x="980375" y="2977828"/>
            <a:ext cx="11044050" cy="1497244"/>
            <a:chOff x="0" y="0"/>
            <a:chExt cx="11044048" cy="1497243"/>
          </a:xfrm>
        </p:grpSpPr>
        <p:sp>
          <p:nvSpPr>
            <p:cNvPr id="340" name="心裡留保（民法93条）"/>
            <p:cNvSpPr txBox="1"/>
            <p:nvPr/>
          </p:nvSpPr>
          <p:spPr>
            <a:xfrm>
              <a:off x="0" y="0"/>
              <a:ext cx="7965233" cy="571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2400">
                  <a:solidFill>
                    <a:srgbClr val="000000"/>
                  </a:solidFill>
                </a:defRPr>
              </a:pPr>
              <a:r>
                <a:t>　</a:t>
              </a:r>
              <a:r>
                <a:rPr sz="3200"/>
                <a:t>心裡留保（民法93条）</a:t>
              </a:r>
            </a:p>
          </p:txBody>
        </p:sp>
        <p:sp>
          <p:nvSpPr>
            <p:cNvPr id="341" name="表意者が真意でないことを知りながら意思表示をすること"/>
            <p:cNvSpPr txBox="1"/>
            <p:nvPr/>
          </p:nvSpPr>
          <p:spPr>
            <a:xfrm>
              <a:off x="761573" y="618657"/>
              <a:ext cx="10282476" cy="406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a:solidFill>
                    <a:srgbClr val="000000"/>
                  </a:solidFill>
                </a:defRPr>
              </a:lvl1pPr>
            </a:lstStyle>
            <a:p>
              <a:pPr/>
              <a:r>
                <a:t>　表意者が真意でないことを知りながら意思表示をすること</a:t>
              </a:r>
            </a:p>
          </p:txBody>
        </p:sp>
        <p:sp>
          <p:nvSpPr>
            <p:cNvPr id="342" name="原則有効だが，相手方が悪意ないし過失があるときは無効"/>
            <p:cNvSpPr txBox="1"/>
            <p:nvPr/>
          </p:nvSpPr>
          <p:spPr>
            <a:xfrm>
              <a:off x="761573" y="1090843"/>
              <a:ext cx="10282476"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a:solidFill>
                    <a:srgbClr val="000000"/>
                  </a:solidFill>
                </a:defRPr>
              </a:lvl1pPr>
            </a:lstStyle>
            <a:p>
              <a:pPr/>
              <a:r>
                <a:t>　原則有効だが，相手方が悪意ないし過失があるときは無効</a:t>
              </a:r>
            </a:p>
          </p:txBody>
        </p:sp>
      </p:grpSp>
      <p:grpSp>
        <p:nvGrpSpPr>
          <p:cNvPr id="347" name="グループ"/>
          <p:cNvGrpSpPr/>
          <p:nvPr/>
        </p:nvGrpSpPr>
        <p:grpSpPr>
          <a:xfrm>
            <a:off x="980375" y="4752414"/>
            <a:ext cx="11044050" cy="1435694"/>
            <a:chOff x="0" y="0"/>
            <a:chExt cx="11044048" cy="1435692"/>
          </a:xfrm>
        </p:grpSpPr>
        <p:sp>
          <p:nvSpPr>
            <p:cNvPr id="344" name="虚偽表示（民法94条）"/>
            <p:cNvSpPr txBox="1"/>
            <p:nvPr/>
          </p:nvSpPr>
          <p:spPr>
            <a:xfrm>
              <a:off x="0" y="0"/>
              <a:ext cx="7965233" cy="571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2400">
                  <a:solidFill>
                    <a:srgbClr val="000000"/>
                  </a:solidFill>
                </a:defRPr>
              </a:pPr>
              <a:r>
                <a:t>　</a:t>
              </a:r>
              <a:r>
                <a:rPr sz="3200"/>
                <a:t>虚偽表示（民法94条</a:t>
              </a:r>
              <a:r>
                <a:t>）</a:t>
              </a:r>
            </a:p>
          </p:txBody>
        </p:sp>
        <p:sp>
          <p:nvSpPr>
            <p:cNvPr id="345" name="相手方と通じてなした虚偽の意思表示"/>
            <p:cNvSpPr txBox="1"/>
            <p:nvPr/>
          </p:nvSpPr>
          <p:spPr>
            <a:xfrm>
              <a:off x="761573" y="566421"/>
              <a:ext cx="10282476"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a:solidFill>
                    <a:srgbClr val="000000"/>
                  </a:solidFill>
                </a:defRPr>
              </a:lvl1pPr>
            </a:lstStyle>
            <a:p>
              <a:pPr/>
              <a:r>
                <a:t>　相手方と通じてなした虚偽の意思表示</a:t>
              </a:r>
            </a:p>
          </p:txBody>
        </p:sp>
        <p:sp>
          <p:nvSpPr>
            <p:cNvPr id="346" name="原則として無効。但し，善意の第三者には無効を主張できない。"/>
            <p:cNvSpPr txBox="1"/>
            <p:nvPr/>
          </p:nvSpPr>
          <p:spPr>
            <a:xfrm>
              <a:off x="761573" y="1029292"/>
              <a:ext cx="10282476"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a:solidFill>
                    <a:srgbClr val="000000"/>
                  </a:solidFill>
                </a:defRPr>
              </a:lvl1pPr>
            </a:lstStyle>
            <a:p>
              <a:pPr/>
              <a:r>
                <a:t>　原則として無効。但し，善意の第三者には無効を主張できない。</a:t>
              </a:r>
            </a:p>
          </p:txBody>
        </p:sp>
      </p:grpSp>
      <p:grpSp>
        <p:nvGrpSpPr>
          <p:cNvPr id="351" name="グループ"/>
          <p:cNvGrpSpPr/>
          <p:nvPr/>
        </p:nvGrpSpPr>
        <p:grpSpPr>
          <a:xfrm>
            <a:off x="1043875" y="6465451"/>
            <a:ext cx="10917050" cy="2307811"/>
            <a:chOff x="0" y="0"/>
            <a:chExt cx="10917048" cy="2307810"/>
          </a:xfrm>
        </p:grpSpPr>
        <p:sp>
          <p:nvSpPr>
            <p:cNvPr id="348" name="錯誤（民法95条）"/>
            <p:cNvSpPr txBox="1"/>
            <p:nvPr/>
          </p:nvSpPr>
          <p:spPr>
            <a:xfrm>
              <a:off x="0" y="0"/>
              <a:ext cx="7965233" cy="571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2400">
                  <a:solidFill>
                    <a:srgbClr val="000000"/>
                  </a:solidFill>
                </a:defRPr>
              </a:pPr>
              <a:r>
                <a:t>　</a:t>
              </a:r>
              <a:r>
                <a:rPr sz="3200"/>
                <a:t>錯誤（民法95条</a:t>
              </a:r>
              <a:r>
                <a:t>）</a:t>
              </a:r>
            </a:p>
          </p:txBody>
        </p:sp>
        <p:sp>
          <p:nvSpPr>
            <p:cNvPr id="349" name="表示に対応する意思が欠けており，かつ，そのことを表意者が認識して…"/>
            <p:cNvSpPr txBox="1"/>
            <p:nvPr/>
          </p:nvSpPr>
          <p:spPr>
            <a:xfrm>
              <a:off x="634573" y="565625"/>
              <a:ext cx="10282476"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2400">
                  <a:solidFill>
                    <a:srgbClr val="000000"/>
                  </a:solidFill>
                </a:defRPr>
              </a:pPr>
              <a:r>
                <a:t>　表示に対応する意思が欠けており，かつ，そのことを表意者が認識して</a:t>
              </a:r>
            </a:p>
            <a:p>
              <a:pPr algn="l">
                <a:defRPr sz="2400">
                  <a:solidFill>
                    <a:srgbClr val="000000"/>
                  </a:solidFill>
                </a:defRPr>
              </a:pPr>
              <a:r>
                <a:t>いない場合。</a:t>
              </a:r>
            </a:p>
          </p:txBody>
        </p:sp>
        <p:sp>
          <p:nvSpPr>
            <p:cNvPr id="350" name="意思表示は原則無効だが，表意者に重過失があるときは無効の主張が制限される。"/>
            <p:cNvSpPr txBox="1"/>
            <p:nvPr/>
          </p:nvSpPr>
          <p:spPr>
            <a:xfrm>
              <a:off x="634573" y="1444210"/>
              <a:ext cx="10282476"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a:solidFill>
                    <a:srgbClr val="000000"/>
                  </a:solidFill>
                </a:defRPr>
              </a:lvl1pPr>
            </a:lstStyle>
            <a:p>
              <a:pPr/>
              <a:r>
                <a:t>　意思表示は原則無効だが，表意者に重過失があるときは無効の主張が制限される。</a:t>
              </a:r>
            </a:p>
          </p:txBody>
        </p:sp>
      </p:grpSp>
      <p:sp>
        <p:nvSpPr>
          <p:cNvPr id="352" name="法律行為・契約の仕組み"/>
          <p:cNvSpPr txBox="1"/>
          <p:nvPr/>
        </p:nvSpPr>
        <p:spPr>
          <a:xfrm>
            <a:off x="226344" y="232362"/>
            <a:ext cx="7099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000">
                <a:solidFill>
                  <a:srgbClr val="FF2600"/>
                </a:solidFill>
              </a:defRPr>
            </a:lvl1pPr>
          </a:lstStyle>
          <a:p>
            <a:pPr/>
            <a:r>
              <a:t>法律行為・契約の仕組み</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4" name="効果意思が表意者の真意に基づくこと"/>
          <p:cNvSpPr txBox="1"/>
          <p:nvPr/>
        </p:nvSpPr>
        <p:spPr>
          <a:xfrm>
            <a:off x="1227215" y="1720502"/>
            <a:ext cx="91821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000000"/>
                </a:solidFill>
              </a:defRPr>
            </a:lvl1pPr>
          </a:lstStyle>
          <a:p>
            <a:pPr/>
            <a:r>
              <a:t>効果意思が表意者の真意に基づくこと</a:t>
            </a:r>
          </a:p>
        </p:txBody>
      </p:sp>
      <p:sp>
        <p:nvSpPr>
          <p:cNvPr id="355" name="詐欺（民法96条）"/>
          <p:cNvSpPr txBox="1"/>
          <p:nvPr/>
        </p:nvSpPr>
        <p:spPr>
          <a:xfrm>
            <a:off x="980375" y="2977828"/>
            <a:ext cx="7965234" cy="571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solidFill>
                  <a:srgbClr val="000000"/>
                </a:solidFill>
              </a:defRPr>
            </a:pPr>
            <a:r>
              <a:t>　</a:t>
            </a:r>
            <a:r>
              <a:rPr sz="3200"/>
              <a:t>詐欺（民法96条）</a:t>
            </a:r>
          </a:p>
        </p:txBody>
      </p:sp>
      <p:sp>
        <p:nvSpPr>
          <p:cNvPr id="356" name="人を欺き錯誤に陥れること"/>
          <p:cNvSpPr txBox="1"/>
          <p:nvPr/>
        </p:nvSpPr>
        <p:spPr>
          <a:xfrm>
            <a:off x="1741949" y="3596485"/>
            <a:ext cx="10282476" cy="40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solidFill>
                  <a:srgbClr val="000000"/>
                </a:solidFill>
              </a:defRPr>
            </a:lvl1pPr>
          </a:lstStyle>
          <a:p>
            <a:pPr/>
            <a:r>
              <a:t>　人を欺き錯誤に陥れること</a:t>
            </a:r>
          </a:p>
        </p:txBody>
      </p:sp>
      <p:sp>
        <p:nvSpPr>
          <p:cNvPr id="357" name="必ずしも無効とする必要はなく，表意者の意思で後から取り消しうる。"/>
          <p:cNvSpPr txBox="1"/>
          <p:nvPr/>
        </p:nvSpPr>
        <p:spPr>
          <a:xfrm>
            <a:off x="1741949" y="4068671"/>
            <a:ext cx="10282476" cy="40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solidFill>
                  <a:srgbClr val="000000"/>
                </a:solidFill>
              </a:defRPr>
            </a:lvl1pPr>
          </a:lstStyle>
          <a:p>
            <a:pPr/>
            <a:r>
              <a:t>　必ずしも無効とする必要はなく，表意者の意思で後から取り消しうる。</a:t>
            </a:r>
          </a:p>
        </p:txBody>
      </p:sp>
      <p:grpSp>
        <p:nvGrpSpPr>
          <p:cNvPr id="360" name="グループ"/>
          <p:cNvGrpSpPr/>
          <p:nvPr/>
        </p:nvGrpSpPr>
        <p:grpSpPr>
          <a:xfrm>
            <a:off x="980375" y="5038164"/>
            <a:ext cx="11044050" cy="483873"/>
            <a:chOff x="0" y="285749"/>
            <a:chExt cx="11044048" cy="483871"/>
          </a:xfrm>
        </p:grpSpPr>
        <p:sp>
          <p:nvSpPr>
            <p:cNvPr id="358" name="強迫（民法96条）"/>
            <p:cNvSpPr/>
            <p:nvPr/>
          </p:nvSpPr>
          <p:spPr>
            <a:xfrm>
              <a:off x="0" y="285749"/>
              <a:ext cx="7965233"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2400">
                  <a:solidFill>
                    <a:srgbClr val="000000"/>
                  </a:solidFill>
                </a:defRPr>
              </a:pPr>
              <a:r>
                <a:t>　</a:t>
              </a:r>
              <a:r>
                <a:rPr sz="3200"/>
                <a:t>強迫（民法96条</a:t>
              </a:r>
              <a:r>
                <a:t>）</a:t>
              </a:r>
            </a:p>
          </p:txBody>
        </p:sp>
        <p:sp>
          <p:nvSpPr>
            <p:cNvPr id="359" name="他人に害意を示し，恐怖の念を生じさせること"/>
            <p:cNvSpPr/>
            <p:nvPr/>
          </p:nvSpPr>
          <p:spPr>
            <a:xfrm>
              <a:off x="761573" y="769621"/>
              <a:ext cx="10282476"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a:solidFill>
                    <a:srgbClr val="000000"/>
                  </a:solidFill>
                </a:defRPr>
              </a:lvl1pPr>
            </a:lstStyle>
            <a:p>
              <a:pPr/>
              <a:r>
                <a:t>　他人に害意を示し，恐怖の念を生じさせること</a:t>
              </a:r>
            </a:p>
          </p:txBody>
        </p:sp>
      </p:grpSp>
      <p:sp>
        <p:nvSpPr>
          <p:cNvPr id="361" name="必ずしも無効とする必要はなく，表意者の意思で後から取り消しうる。"/>
          <p:cNvSpPr txBox="1"/>
          <p:nvPr/>
        </p:nvSpPr>
        <p:spPr>
          <a:xfrm>
            <a:off x="1741949" y="5781841"/>
            <a:ext cx="10282475" cy="40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solidFill>
                  <a:srgbClr val="000000"/>
                </a:solidFill>
              </a:defRPr>
            </a:lvl1pPr>
          </a:lstStyle>
          <a:p>
            <a:pPr/>
            <a:r>
              <a:t>　必ずしも無効とする必要はなく，表意者の意思で後から取り消しうる。</a:t>
            </a:r>
          </a:p>
        </p:txBody>
      </p:sp>
      <p:sp>
        <p:nvSpPr>
          <p:cNvPr id="362" name="法律行為・契約の仕組み"/>
          <p:cNvSpPr txBox="1"/>
          <p:nvPr/>
        </p:nvSpPr>
        <p:spPr>
          <a:xfrm>
            <a:off x="226344" y="232362"/>
            <a:ext cx="7099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000">
                <a:solidFill>
                  <a:srgbClr val="FF2600"/>
                </a:solidFill>
              </a:defRPr>
            </a:lvl1pPr>
          </a:lstStyle>
          <a:p>
            <a:pPr/>
            <a:r>
              <a:t>法律行為・契約の仕組み</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69" name="グループ"/>
          <p:cNvGrpSpPr/>
          <p:nvPr/>
        </p:nvGrpSpPr>
        <p:grpSpPr>
          <a:xfrm>
            <a:off x="800241" y="1673063"/>
            <a:ext cx="11969136" cy="2860573"/>
            <a:chOff x="0" y="0"/>
            <a:chExt cx="11969135" cy="2860571"/>
          </a:xfrm>
        </p:grpSpPr>
        <p:sp>
          <p:nvSpPr>
            <p:cNvPr id="364" name="意思表示の合致が生じること"/>
            <p:cNvSpPr txBox="1"/>
            <p:nvPr/>
          </p:nvSpPr>
          <p:spPr>
            <a:xfrm>
              <a:off x="-1" y="-1"/>
              <a:ext cx="7048501" cy="635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a:solidFill>
                    <a:srgbClr val="000000"/>
                  </a:solidFill>
                </a:defRPr>
              </a:lvl1pPr>
            </a:lstStyle>
            <a:p>
              <a:pPr/>
              <a:r>
                <a:t>意思表示の合致が生じること</a:t>
              </a:r>
            </a:p>
          </p:txBody>
        </p:sp>
        <p:sp>
          <p:nvSpPr>
            <p:cNvPr id="365" name="隔地者間の意思表示における到達主義の原則（民法97条）"/>
            <p:cNvSpPr txBox="1"/>
            <p:nvPr/>
          </p:nvSpPr>
          <p:spPr>
            <a:xfrm>
              <a:off x="319367" y="777395"/>
              <a:ext cx="10765582"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2400">
                  <a:solidFill>
                    <a:srgbClr val="000000"/>
                  </a:solidFill>
                </a:defRPr>
              </a:pPr>
              <a:r>
                <a:t>　</a:t>
              </a:r>
              <a:r>
                <a:rPr sz="2800"/>
                <a:t>隔地者間の意思表示における到達主義の原則（民法97条）</a:t>
              </a:r>
            </a:p>
          </p:txBody>
        </p:sp>
        <p:pic>
          <p:nvPicPr>
            <p:cNvPr id="366" name="イメージ" descr="イメージ"/>
            <p:cNvPicPr>
              <a:picLocks noChangeAspect="0"/>
            </p:cNvPicPr>
            <p:nvPr/>
          </p:nvPicPr>
          <p:blipFill>
            <a:blip r:embed="rId2">
              <a:extLst/>
            </a:blip>
            <a:stretch>
              <a:fillRect/>
            </a:stretch>
          </p:blipFill>
          <p:spPr>
            <a:xfrm>
              <a:off x="1363349" y="1816956"/>
              <a:ext cx="228276" cy="635001"/>
            </a:xfrm>
            <a:prstGeom prst="rect">
              <a:avLst/>
            </a:prstGeom>
            <a:ln w="12700" cap="flat">
              <a:noFill/>
              <a:miter lim="400000"/>
            </a:ln>
            <a:effectLst/>
          </p:spPr>
        </p:pic>
        <p:sp>
          <p:nvSpPr>
            <p:cNvPr id="367" name="内容証明郵便・配達証明制度"/>
            <p:cNvSpPr txBox="1"/>
            <p:nvPr/>
          </p:nvSpPr>
          <p:spPr>
            <a:xfrm>
              <a:off x="319367" y="2371035"/>
              <a:ext cx="10765582" cy="4895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2400">
                  <a:solidFill>
                    <a:srgbClr val="000000"/>
                  </a:solidFill>
                </a:defRPr>
              </a:pPr>
              <a:r>
                <a:t>　</a:t>
              </a:r>
              <a:r>
                <a:rPr sz="2800"/>
                <a:t>内容証明郵便・配達証明制度</a:t>
              </a:r>
            </a:p>
          </p:txBody>
        </p:sp>
        <p:sp>
          <p:nvSpPr>
            <p:cNvPr id="368" name="隔地者間の契約承諾につき発信主義の採用（民法526条1項）"/>
            <p:cNvSpPr txBox="1"/>
            <p:nvPr/>
          </p:nvSpPr>
          <p:spPr>
            <a:xfrm>
              <a:off x="319367" y="1354326"/>
              <a:ext cx="11649769"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2400">
                  <a:solidFill>
                    <a:srgbClr val="000000"/>
                  </a:solidFill>
                </a:defRPr>
              </a:pPr>
              <a:r>
                <a:t>　</a:t>
              </a:r>
              <a:r>
                <a:rPr sz="2800"/>
                <a:t>隔地者間の契約承諾につき発信主義の採用（民法526条1項）</a:t>
              </a:r>
            </a:p>
          </p:txBody>
        </p:sp>
      </p:grpSp>
      <p:grpSp>
        <p:nvGrpSpPr>
          <p:cNvPr id="377" name="グループ"/>
          <p:cNvGrpSpPr/>
          <p:nvPr/>
        </p:nvGrpSpPr>
        <p:grpSpPr>
          <a:xfrm>
            <a:off x="787541" y="5063066"/>
            <a:ext cx="9182101" cy="3458109"/>
            <a:chOff x="0" y="0"/>
            <a:chExt cx="9182100" cy="3458107"/>
          </a:xfrm>
        </p:grpSpPr>
        <p:sp>
          <p:nvSpPr>
            <p:cNvPr id="370" name="公序良俗に反しないこと（民法90条）"/>
            <p:cNvSpPr txBox="1"/>
            <p:nvPr/>
          </p:nvSpPr>
          <p:spPr>
            <a:xfrm>
              <a:off x="-1" y="-1"/>
              <a:ext cx="9182101" cy="711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a:solidFill>
                    <a:srgbClr val="000000"/>
                  </a:solidFill>
                </a:defRPr>
              </a:lvl1pPr>
            </a:lstStyle>
            <a:p>
              <a:pPr/>
              <a:r>
                <a:t>公序良俗に反しないこと（民法90条）</a:t>
              </a:r>
            </a:p>
          </p:txBody>
        </p:sp>
        <p:sp>
          <p:nvSpPr>
            <p:cNvPr id="371" name="暴利行為"/>
            <p:cNvSpPr txBox="1"/>
            <p:nvPr/>
          </p:nvSpPr>
          <p:spPr>
            <a:xfrm>
              <a:off x="349001" y="743920"/>
              <a:ext cx="4963997" cy="4895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2400">
                  <a:solidFill>
                    <a:srgbClr val="000000"/>
                  </a:solidFill>
                </a:defRPr>
              </a:pPr>
              <a:r>
                <a:t>　</a:t>
              </a:r>
              <a:r>
                <a:rPr sz="2800"/>
                <a:t>暴利行為</a:t>
              </a:r>
            </a:p>
          </p:txBody>
        </p:sp>
        <p:sp>
          <p:nvSpPr>
            <p:cNvPr id="372" name="営業事由の原則の過度の制限"/>
            <p:cNvSpPr txBox="1"/>
            <p:nvPr/>
          </p:nvSpPr>
          <p:spPr>
            <a:xfrm>
              <a:off x="349001" y="1243042"/>
              <a:ext cx="5109385" cy="4895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2400">
                  <a:solidFill>
                    <a:srgbClr val="000000"/>
                  </a:solidFill>
                </a:defRPr>
              </a:pPr>
              <a:r>
                <a:t>　</a:t>
              </a:r>
              <a:r>
                <a:rPr sz="2800"/>
                <a:t>営業事由の原則の過度の制限</a:t>
              </a:r>
            </a:p>
          </p:txBody>
        </p:sp>
        <p:sp>
          <p:nvSpPr>
            <p:cNvPr id="373" name="射幸行為（賭博など）"/>
            <p:cNvSpPr txBox="1"/>
            <p:nvPr/>
          </p:nvSpPr>
          <p:spPr>
            <a:xfrm>
              <a:off x="349001" y="1792254"/>
              <a:ext cx="4963997" cy="4895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2400">
                  <a:solidFill>
                    <a:srgbClr val="000000"/>
                  </a:solidFill>
                </a:defRPr>
              </a:pPr>
              <a:r>
                <a:t>　</a:t>
              </a:r>
              <a:r>
                <a:rPr sz="2800"/>
                <a:t>射幸行為（賭博など）</a:t>
              </a:r>
            </a:p>
          </p:txBody>
        </p:sp>
        <p:sp>
          <p:nvSpPr>
            <p:cNvPr id="374" name="妾契約"/>
            <p:cNvSpPr txBox="1"/>
            <p:nvPr/>
          </p:nvSpPr>
          <p:spPr>
            <a:xfrm>
              <a:off x="349001" y="2302944"/>
              <a:ext cx="4608331" cy="4895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2400">
                  <a:solidFill>
                    <a:srgbClr val="000000"/>
                  </a:solidFill>
                </a:defRPr>
              </a:pPr>
              <a:r>
                <a:t>　</a:t>
              </a:r>
              <a:r>
                <a:rPr sz="2800"/>
                <a:t>妾契約</a:t>
              </a:r>
            </a:p>
          </p:txBody>
        </p:sp>
        <p:sp>
          <p:nvSpPr>
            <p:cNvPr id="375" name="芸娼妓契約"/>
            <p:cNvSpPr txBox="1"/>
            <p:nvPr/>
          </p:nvSpPr>
          <p:spPr>
            <a:xfrm>
              <a:off x="349001" y="2822317"/>
              <a:ext cx="4963997" cy="4895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2400">
                  <a:solidFill>
                    <a:srgbClr val="000000"/>
                  </a:solidFill>
                </a:defRPr>
              </a:pPr>
              <a:r>
                <a:t>　</a:t>
              </a:r>
              <a:r>
                <a:rPr sz="2800"/>
                <a:t>芸娼妓契約</a:t>
              </a:r>
            </a:p>
          </p:txBody>
        </p:sp>
        <p:pic>
          <p:nvPicPr>
            <p:cNvPr id="376" name="イメージ" descr="イメージ"/>
            <p:cNvPicPr>
              <a:picLocks noChangeAspect="1"/>
            </p:cNvPicPr>
            <p:nvPr/>
          </p:nvPicPr>
          <p:blipFill>
            <a:blip r:embed="rId3">
              <a:extLst/>
            </a:blip>
            <a:stretch>
              <a:fillRect/>
            </a:stretch>
          </p:blipFill>
          <p:spPr>
            <a:xfrm>
              <a:off x="5665559" y="826958"/>
              <a:ext cx="444452" cy="2631150"/>
            </a:xfrm>
            <a:prstGeom prst="rect">
              <a:avLst/>
            </a:prstGeom>
            <a:ln w="12700" cap="flat">
              <a:noFill/>
              <a:miter lim="400000"/>
            </a:ln>
            <a:effectLst/>
          </p:spPr>
        </p:pic>
      </p:grpSp>
      <p:sp>
        <p:nvSpPr>
          <p:cNvPr id="378" name="正義の観点からその有効性を…"/>
          <p:cNvSpPr txBox="1"/>
          <p:nvPr/>
        </p:nvSpPr>
        <p:spPr>
          <a:xfrm>
            <a:off x="7049558" y="6265333"/>
            <a:ext cx="5543551" cy="1625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000">
                <a:solidFill>
                  <a:srgbClr val="000000"/>
                </a:solidFill>
              </a:defRPr>
            </a:pPr>
            <a:r>
              <a:t>　正義の観点からその有効性を</a:t>
            </a:r>
          </a:p>
          <a:p>
            <a:pPr algn="l">
              <a:defRPr sz="3000">
                <a:solidFill>
                  <a:srgbClr val="000000"/>
                </a:solidFill>
              </a:defRPr>
            </a:pPr>
            <a:r>
              <a:t>認めることはできず，表意者の</a:t>
            </a:r>
          </a:p>
          <a:p>
            <a:pPr algn="l">
              <a:defRPr sz="3000">
                <a:solidFill>
                  <a:srgbClr val="000000"/>
                </a:solidFill>
              </a:defRPr>
            </a:pPr>
            <a:r>
              <a:t>意向に関わらずその効力は無効</a:t>
            </a:r>
          </a:p>
        </p:txBody>
      </p:sp>
      <p:sp>
        <p:nvSpPr>
          <p:cNvPr id="379" name="法律行為・契約の仕組み"/>
          <p:cNvSpPr txBox="1"/>
          <p:nvPr/>
        </p:nvSpPr>
        <p:spPr>
          <a:xfrm>
            <a:off x="226344" y="232362"/>
            <a:ext cx="7099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000">
                <a:solidFill>
                  <a:srgbClr val="FF2600"/>
                </a:solidFill>
              </a:defRPr>
            </a:lvl1pPr>
          </a:lstStyle>
          <a:p>
            <a:pPr/>
            <a:r>
              <a:t>法律行為・契約の仕組み</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1" name="いったん成立した契約の事後的理由による消滅"/>
          <p:cNvSpPr txBox="1"/>
          <p:nvPr/>
        </p:nvSpPr>
        <p:spPr>
          <a:xfrm>
            <a:off x="543057" y="1298138"/>
            <a:ext cx="113157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000000"/>
                </a:solidFill>
              </a:defRPr>
            </a:lvl1pPr>
          </a:lstStyle>
          <a:p>
            <a:pPr/>
            <a:r>
              <a:t>いったん成立した契約の事後的理由による消滅</a:t>
            </a:r>
          </a:p>
        </p:txBody>
      </p:sp>
      <p:sp>
        <p:nvSpPr>
          <p:cNvPr id="382" name="契約の解除"/>
          <p:cNvSpPr txBox="1"/>
          <p:nvPr/>
        </p:nvSpPr>
        <p:spPr>
          <a:xfrm>
            <a:off x="729338" y="2229294"/>
            <a:ext cx="10765582"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solidFill>
                  <a:srgbClr val="000000"/>
                </a:solidFill>
              </a:defRPr>
            </a:lvl1pPr>
          </a:lstStyle>
          <a:p>
            <a:pPr>
              <a:defRPr sz="4200"/>
            </a:pPr>
            <a:r>
              <a:rPr sz="3600"/>
              <a:t>契約の解除</a:t>
            </a:r>
          </a:p>
        </p:txBody>
      </p:sp>
      <p:sp>
        <p:nvSpPr>
          <p:cNvPr id="383" name="当事者間に有効に締結した契約関係を一方当事者の意思表示によって終了させること。解除ができる場合としては当事者の契約によって解除権を留保した場合と法律の規定によって解除権が発生する場合がある。…"/>
          <p:cNvSpPr txBox="1"/>
          <p:nvPr/>
        </p:nvSpPr>
        <p:spPr>
          <a:xfrm>
            <a:off x="1013316" y="2854017"/>
            <a:ext cx="11315701" cy="1778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solidFill>
                  <a:srgbClr val="000000"/>
                </a:solidFill>
              </a:defRPr>
            </a:pPr>
            <a:r>
              <a:t>　当事者間に有効に締結した契約関係を一方当事者の意思表示によって終了させること。解除ができる場合としては当事者の契約によって解除権を留保した場合と法律の規定によって解除権が発生する場合がある。</a:t>
            </a:r>
          </a:p>
          <a:p>
            <a:pPr algn="l">
              <a:defRPr sz="2400">
                <a:solidFill>
                  <a:srgbClr val="000000"/>
                </a:solidFill>
              </a:defRPr>
            </a:pPr>
            <a:r>
              <a:t>　契約が解除されると，その契約は遡及的に効力を失い，清算の問題を生じる。</a:t>
            </a:r>
          </a:p>
        </p:txBody>
      </p:sp>
      <p:sp>
        <p:nvSpPr>
          <p:cNvPr id="384" name="契約の解約"/>
          <p:cNvSpPr txBox="1"/>
          <p:nvPr/>
        </p:nvSpPr>
        <p:spPr>
          <a:xfrm>
            <a:off x="818116" y="4981295"/>
            <a:ext cx="10765582"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solidFill>
                  <a:srgbClr val="000000"/>
                </a:solidFill>
              </a:defRPr>
            </a:lvl1pPr>
          </a:lstStyle>
          <a:p>
            <a:pPr>
              <a:defRPr sz="4200"/>
            </a:pPr>
            <a:r>
              <a:rPr sz="3600"/>
              <a:t>契約の解約</a:t>
            </a:r>
          </a:p>
        </p:txBody>
      </p:sp>
      <p:sp>
        <p:nvSpPr>
          <p:cNvPr id="385" name="当事者間に有効に締結した継続的な契約関係を一方当事者の意思表示によって終了させること。契約が遡及的に消滅する効果はなく，解約された契約は将来に向かってのみ効力を失う。"/>
          <p:cNvSpPr txBox="1"/>
          <p:nvPr/>
        </p:nvSpPr>
        <p:spPr>
          <a:xfrm>
            <a:off x="973642" y="5552895"/>
            <a:ext cx="11214678" cy="1320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solidFill>
                  <a:srgbClr val="000000"/>
                </a:solidFill>
              </a:defRPr>
            </a:lvl1pPr>
          </a:lstStyle>
          <a:p>
            <a:pPr/>
            <a:r>
              <a:t>　当事者間に有効に締結した継続的な契約関係を一方当事者の意思表示によって終了させること。契約が遡及的に消滅する効果はなく，解約された契約は将来に向かってのみ効力を失う。</a:t>
            </a:r>
          </a:p>
        </p:txBody>
      </p:sp>
      <p:sp>
        <p:nvSpPr>
          <p:cNvPr id="386" name="契約の合意解除"/>
          <p:cNvSpPr txBox="1"/>
          <p:nvPr/>
        </p:nvSpPr>
        <p:spPr>
          <a:xfrm>
            <a:off x="818116" y="7281987"/>
            <a:ext cx="10765582"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solidFill>
                  <a:srgbClr val="000000"/>
                </a:solidFill>
              </a:defRPr>
            </a:lvl1pPr>
          </a:lstStyle>
          <a:p>
            <a:pPr>
              <a:defRPr sz="4200"/>
            </a:pPr>
            <a:r>
              <a:rPr sz="3600"/>
              <a:t>契約の合意解除</a:t>
            </a:r>
          </a:p>
        </p:txBody>
      </p:sp>
      <p:sp>
        <p:nvSpPr>
          <p:cNvPr id="387" name="契約当事者の合意により当該契約の効力を失わせる新たな契約。新たな契約であるから，解除権がない場合でも成立させることができる。"/>
          <p:cNvSpPr txBox="1"/>
          <p:nvPr/>
        </p:nvSpPr>
        <p:spPr>
          <a:xfrm>
            <a:off x="973642" y="7926336"/>
            <a:ext cx="11214677"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solidFill>
                  <a:srgbClr val="000000"/>
                </a:solidFill>
              </a:defRPr>
            </a:lvl1pPr>
          </a:lstStyle>
          <a:p>
            <a:pPr/>
            <a:r>
              <a:t>　契約当事者の合意により当該契約の効力を失わせる新たな契約。新たな契約であるから，解除権がない場合でも成立させることができる。</a:t>
            </a:r>
          </a:p>
        </p:txBody>
      </p:sp>
      <p:sp>
        <p:nvSpPr>
          <p:cNvPr id="388" name="法律行為・契約の仕組み"/>
          <p:cNvSpPr txBox="1"/>
          <p:nvPr/>
        </p:nvSpPr>
        <p:spPr>
          <a:xfrm>
            <a:off x="226344" y="232362"/>
            <a:ext cx="7099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000">
                <a:solidFill>
                  <a:srgbClr val="FF2600"/>
                </a:solidFill>
              </a:defRPr>
            </a:lvl1pPr>
          </a:lstStyle>
          <a:p>
            <a:pPr/>
            <a:r>
              <a:t>法律行為・契約の仕組み</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0" name="代理"/>
          <p:cNvSpPr txBox="1"/>
          <p:nvPr/>
        </p:nvSpPr>
        <p:spPr>
          <a:xfrm>
            <a:off x="785750" y="1273405"/>
            <a:ext cx="11811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000000"/>
                </a:solidFill>
              </a:defRPr>
            </a:lvl1pPr>
          </a:lstStyle>
          <a:p>
            <a:pPr/>
            <a:r>
              <a:t>代理</a:t>
            </a:r>
          </a:p>
        </p:txBody>
      </p:sp>
      <p:sp>
        <p:nvSpPr>
          <p:cNvPr id="391" name="本人に代わって別の者が意思表示を行うことにより法律行為を行い，その効果が本人に帰属する制度。"/>
          <p:cNvSpPr txBox="1"/>
          <p:nvPr/>
        </p:nvSpPr>
        <p:spPr>
          <a:xfrm>
            <a:off x="1173289" y="2024635"/>
            <a:ext cx="11057515" cy="86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solidFill>
                  <a:srgbClr val="000000"/>
                </a:solidFill>
              </a:defRPr>
            </a:lvl1pPr>
          </a:lstStyle>
          <a:p>
            <a:pPr/>
            <a:r>
              <a:t>　本人に代わって別の者が意思表示を行うことにより法律行為を行い，その効果が本人に帰属する制度。</a:t>
            </a:r>
          </a:p>
        </p:txBody>
      </p:sp>
      <p:grpSp>
        <p:nvGrpSpPr>
          <p:cNvPr id="401" name="グループ"/>
          <p:cNvGrpSpPr/>
          <p:nvPr/>
        </p:nvGrpSpPr>
        <p:grpSpPr>
          <a:xfrm>
            <a:off x="984689" y="3366035"/>
            <a:ext cx="11434714" cy="5206770"/>
            <a:chOff x="0" y="0"/>
            <a:chExt cx="11434712" cy="5206769"/>
          </a:xfrm>
        </p:grpSpPr>
        <p:grpSp>
          <p:nvGrpSpPr>
            <p:cNvPr id="394" name="グループ"/>
            <p:cNvGrpSpPr/>
            <p:nvPr/>
          </p:nvGrpSpPr>
          <p:grpSpPr>
            <a:xfrm>
              <a:off x="-1" y="0"/>
              <a:ext cx="11434714" cy="1494936"/>
              <a:chOff x="0" y="0"/>
              <a:chExt cx="11434712" cy="1494935"/>
            </a:xfrm>
          </p:grpSpPr>
          <p:sp>
            <p:nvSpPr>
              <p:cNvPr id="392" name="能力の補充"/>
              <p:cNvSpPr txBox="1"/>
              <p:nvPr/>
            </p:nvSpPr>
            <p:spPr>
              <a:xfrm>
                <a:off x="0" y="0"/>
                <a:ext cx="10765581" cy="55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spcBef>
                    <a:spcPts val="4200"/>
                  </a:spcBef>
                  <a:defRPr sz="3600">
                    <a:solidFill>
                      <a:srgbClr val="000000"/>
                    </a:solidFill>
                  </a:defRPr>
                </a:lvl1pPr>
              </a:lstStyle>
              <a:p>
                <a:pPr>
                  <a:defRPr sz="4200"/>
                </a:pPr>
                <a:r>
                  <a:rPr sz="3600"/>
                  <a:t>能力の補充</a:t>
                </a:r>
              </a:p>
            </p:txBody>
          </p:sp>
          <p:sp>
            <p:nvSpPr>
              <p:cNvPr id="393" name="判断能力が十分でない者の法律行為を代理人に行わせることにより，判断能力を補充する。"/>
              <p:cNvSpPr txBox="1"/>
              <p:nvPr/>
            </p:nvSpPr>
            <p:spPr>
              <a:xfrm>
                <a:off x="53679" y="631336"/>
                <a:ext cx="11381034" cy="863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a:solidFill>
                      <a:srgbClr val="000000"/>
                    </a:solidFill>
                  </a:defRPr>
                </a:lvl1pPr>
              </a:lstStyle>
              <a:p>
                <a:pPr/>
                <a:r>
                  <a:t>　判断能力が十分でない者の法律行為を代理人に行わせることにより，判断能力を補充する。</a:t>
                </a:r>
              </a:p>
            </p:txBody>
          </p:sp>
        </p:grpSp>
        <p:grpSp>
          <p:nvGrpSpPr>
            <p:cNvPr id="397" name="グループ"/>
            <p:cNvGrpSpPr/>
            <p:nvPr/>
          </p:nvGrpSpPr>
          <p:grpSpPr>
            <a:xfrm>
              <a:off x="-1" y="1849336"/>
              <a:ext cx="11434714" cy="1499324"/>
              <a:chOff x="0" y="0"/>
              <a:chExt cx="11434712" cy="1499322"/>
            </a:xfrm>
          </p:grpSpPr>
          <p:sp>
            <p:nvSpPr>
              <p:cNvPr id="395" name="能力の拡張"/>
              <p:cNvSpPr txBox="1"/>
              <p:nvPr/>
            </p:nvSpPr>
            <p:spPr>
              <a:xfrm>
                <a:off x="0" y="0"/>
                <a:ext cx="10765581" cy="55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spcBef>
                    <a:spcPts val="4200"/>
                  </a:spcBef>
                  <a:defRPr sz="3600">
                    <a:solidFill>
                      <a:srgbClr val="000000"/>
                    </a:solidFill>
                  </a:defRPr>
                </a:lvl1pPr>
              </a:lstStyle>
              <a:p>
                <a:pPr>
                  <a:defRPr sz="4200"/>
                </a:pPr>
                <a:r>
                  <a:rPr sz="3600"/>
                  <a:t>能力の拡張</a:t>
                </a:r>
              </a:p>
            </p:txBody>
          </p:sp>
          <p:sp>
            <p:nvSpPr>
              <p:cNvPr id="396" name="訴訟など専門性が高い領域で判断を専門家に行わせることにより，判断能力を拡張する。"/>
              <p:cNvSpPr txBox="1"/>
              <p:nvPr/>
            </p:nvSpPr>
            <p:spPr>
              <a:xfrm>
                <a:off x="53679" y="635722"/>
                <a:ext cx="11381034"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a:solidFill>
                      <a:srgbClr val="000000"/>
                    </a:solidFill>
                  </a:defRPr>
                </a:lvl1pPr>
              </a:lstStyle>
              <a:p>
                <a:pPr/>
                <a:r>
                  <a:t>　訴訟など専門性が高い領域で判断を専門家に行わせることにより，判断能力を拡張する。</a:t>
                </a:r>
              </a:p>
            </p:txBody>
          </p:sp>
        </p:grpSp>
        <p:grpSp>
          <p:nvGrpSpPr>
            <p:cNvPr id="400" name="グループ"/>
            <p:cNvGrpSpPr/>
            <p:nvPr/>
          </p:nvGrpSpPr>
          <p:grpSpPr>
            <a:xfrm>
              <a:off x="13420" y="3703060"/>
              <a:ext cx="11407873" cy="1503710"/>
              <a:chOff x="0" y="0"/>
              <a:chExt cx="11407872" cy="1503708"/>
            </a:xfrm>
          </p:grpSpPr>
          <p:sp>
            <p:nvSpPr>
              <p:cNvPr id="398" name="顕名"/>
              <p:cNvSpPr txBox="1"/>
              <p:nvPr/>
            </p:nvSpPr>
            <p:spPr>
              <a:xfrm>
                <a:off x="0" y="0"/>
                <a:ext cx="10765581" cy="55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spcBef>
                    <a:spcPts val="4200"/>
                  </a:spcBef>
                  <a:defRPr sz="3600">
                    <a:solidFill>
                      <a:srgbClr val="000000"/>
                    </a:solidFill>
                  </a:defRPr>
                </a:lvl1pPr>
              </a:lstStyle>
              <a:p>
                <a:pPr/>
                <a:r>
                  <a:t>顕名</a:t>
                </a:r>
              </a:p>
            </p:txBody>
          </p:sp>
          <p:sp>
            <p:nvSpPr>
              <p:cNvPr id="399" name="その行為が代理人に帰属するのか本人に記録するのかはっきりさせるために顕名が必要。"/>
              <p:cNvSpPr txBox="1"/>
              <p:nvPr/>
            </p:nvSpPr>
            <p:spPr>
              <a:xfrm>
                <a:off x="26839" y="640108"/>
                <a:ext cx="11381034"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a:solidFill>
                      <a:srgbClr val="000000"/>
                    </a:solidFill>
                  </a:defRPr>
                </a:lvl1pPr>
              </a:lstStyle>
              <a:p>
                <a:pPr/>
                <a:r>
                  <a:t>　その行為が代理人に帰属するのか本人に記録するのかはっきりさせるために顕名が必要。</a:t>
                </a:r>
              </a:p>
            </p:txBody>
          </p:sp>
        </p:grpSp>
      </p:grpSp>
      <p:sp>
        <p:nvSpPr>
          <p:cNvPr id="402" name="法律行為・契約の仕組み"/>
          <p:cNvSpPr txBox="1"/>
          <p:nvPr/>
        </p:nvSpPr>
        <p:spPr>
          <a:xfrm>
            <a:off x="226344" y="232362"/>
            <a:ext cx="7099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000">
                <a:solidFill>
                  <a:srgbClr val="FF2600"/>
                </a:solidFill>
              </a:defRPr>
            </a:lvl1pPr>
          </a:lstStyle>
          <a:p>
            <a:pPr/>
            <a:r>
              <a:t>法律行為・契約の仕組み</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4" name="代理の種類"/>
          <p:cNvSpPr txBox="1"/>
          <p:nvPr/>
        </p:nvSpPr>
        <p:spPr>
          <a:xfrm>
            <a:off x="756117" y="1273405"/>
            <a:ext cx="27813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000000"/>
                </a:solidFill>
              </a:defRPr>
            </a:lvl1pPr>
          </a:lstStyle>
          <a:p>
            <a:pPr/>
            <a:r>
              <a:t>代理の種類</a:t>
            </a:r>
          </a:p>
        </p:txBody>
      </p:sp>
      <p:sp>
        <p:nvSpPr>
          <p:cNvPr id="405" name="任意代理"/>
          <p:cNvSpPr txBox="1"/>
          <p:nvPr/>
        </p:nvSpPr>
        <p:spPr>
          <a:xfrm>
            <a:off x="1274889" y="2067128"/>
            <a:ext cx="2781301"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solidFill>
                  <a:srgbClr val="000000"/>
                </a:solidFill>
              </a:defRPr>
            </a:lvl1pPr>
          </a:lstStyle>
          <a:p>
            <a:pPr>
              <a:defRPr sz="4200"/>
            </a:pPr>
            <a:r>
              <a:rPr sz="3600"/>
              <a:t>任意代理</a:t>
            </a:r>
          </a:p>
        </p:txBody>
      </p:sp>
      <p:sp>
        <p:nvSpPr>
          <p:cNvPr id="406" name="委任契約など代理権授与行為に基づいて代理権が発生する場合。代理人の権限の範囲には代理権授与行為によって決まる。"/>
          <p:cNvSpPr txBox="1"/>
          <p:nvPr/>
        </p:nvSpPr>
        <p:spPr>
          <a:xfrm>
            <a:off x="1715155" y="2666119"/>
            <a:ext cx="10696558"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solidFill>
                  <a:srgbClr val="000000"/>
                </a:solidFill>
              </a:defRPr>
            </a:lvl1pPr>
          </a:lstStyle>
          <a:p>
            <a:pPr/>
            <a:r>
              <a:t>　委任契約など代理権授与行為に基づいて代理権が発生する場合。代理人の権限の範囲には代理権授与行為によって決まる。</a:t>
            </a:r>
          </a:p>
        </p:txBody>
      </p:sp>
      <p:sp>
        <p:nvSpPr>
          <p:cNvPr id="407" name="法定代理"/>
          <p:cNvSpPr txBox="1"/>
          <p:nvPr/>
        </p:nvSpPr>
        <p:spPr>
          <a:xfrm>
            <a:off x="1274889" y="3727895"/>
            <a:ext cx="2781301"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solidFill>
                  <a:srgbClr val="000000"/>
                </a:solidFill>
              </a:defRPr>
            </a:lvl1pPr>
          </a:lstStyle>
          <a:p>
            <a:pPr>
              <a:defRPr sz="4200"/>
            </a:pPr>
            <a:r>
              <a:rPr sz="3600"/>
              <a:t>法定代理</a:t>
            </a:r>
          </a:p>
        </p:txBody>
      </p:sp>
      <p:sp>
        <p:nvSpPr>
          <p:cNvPr id="408" name="親権のように本人の意思によらず法律によって代理権が発生する場合。代理権の範囲は法律によって決まる。"/>
          <p:cNvSpPr txBox="1"/>
          <p:nvPr/>
        </p:nvSpPr>
        <p:spPr>
          <a:xfrm>
            <a:off x="1715155" y="4287433"/>
            <a:ext cx="10696558"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solidFill>
                  <a:srgbClr val="000000"/>
                </a:solidFill>
              </a:defRPr>
            </a:lvl1pPr>
          </a:lstStyle>
          <a:p>
            <a:pPr/>
            <a:r>
              <a:t>　親権のように本人の意思によらず法律によって代理権が発生する場合。代理権の範囲は法律によって決まる。</a:t>
            </a:r>
          </a:p>
        </p:txBody>
      </p:sp>
      <p:sp>
        <p:nvSpPr>
          <p:cNvPr id="409" name="代理に親しまない行為"/>
          <p:cNvSpPr txBox="1"/>
          <p:nvPr/>
        </p:nvSpPr>
        <p:spPr>
          <a:xfrm>
            <a:off x="718017" y="5549072"/>
            <a:ext cx="54483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000000"/>
                </a:solidFill>
              </a:defRPr>
            </a:lvl1pPr>
          </a:lstStyle>
          <a:p>
            <a:pPr/>
            <a:r>
              <a:t>代理に親しまない行為</a:t>
            </a:r>
          </a:p>
        </p:txBody>
      </p:sp>
      <p:sp>
        <p:nvSpPr>
          <p:cNvPr id="410" name="身分行為は代理に親しまず，また，医療同意のように本人以外は成し得ない行為も代理にはなじまない。"/>
          <p:cNvSpPr txBox="1"/>
          <p:nvPr/>
        </p:nvSpPr>
        <p:spPr>
          <a:xfrm>
            <a:off x="1715155" y="6243233"/>
            <a:ext cx="10696557"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solidFill>
                  <a:srgbClr val="000000"/>
                </a:solidFill>
              </a:defRPr>
            </a:lvl1pPr>
          </a:lstStyle>
          <a:p>
            <a:pPr/>
            <a:r>
              <a:t>　身分行為は代理に親しまず，また，医療同意のように本人以外は成し得ない行為も代理にはなじまない。</a:t>
            </a:r>
          </a:p>
        </p:txBody>
      </p:sp>
      <p:sp>
        <p:nvSpPr>
          <p:cNvPr id="411" name="無権代理"/>
          <p:cNvSpPr txBox="1"/>
          <p:nvPr/>
        </p:nvSpPr>
        <p:spPr>
          <a:xfrm>
            <a:off x="785750" y="7446448"/>
            <a:ext cx="22479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000000"/>
                </a:solidFill>
              </a:defRPr>
            </a:lvl1pPr>
          </a:lstStyle>
          <a:p>
            <a:pPr/>
            <a:r>
              <a:t>無権代理</a:t>
            </a:r>
          </a:p>
        </p:txBody>
      </p:sp>
      <p:sp>
        <p:nvSpPr>
          <p:cNvPr id="412" name="本人のために良かれと思ってした行為も，代理権がない場合には無効であり，かえって不法行為となる場合がある。"/>
          <p:cNvSpPr txBox="1"/>
          <p:nvPr/>
        </p:nvSpPr>
        <p:spPr>
          <a:xfrm>
            <a:off x="1715155" y="8080500"/>
            <a:ext cx="10696558"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solidFill>
                  <a:srgbClr val="000000"/>
                </a:solidFill>
              </a:defRPr>
            </a:lvl1pPr>
          </a:lstStyle>
          <a:p>
            <a:pPr/>
            <a:r>
              <a:t>　本人のために良かれと思ってした行為も，代理権がない場合には無効であり，かえって不法行為となる場合がある。</a:t>
            </a:r>
          </a:p>
        </p:txBody>
      </p:sp>
      <p:sp>
        <p:nvSpPr>
          <p:cNvPr id="413" name="法律行為・契約の仕組み"/>
          <p:cNvSpPr txBox="1"/>
          <p:nvPr/>
        </p:nvSpPr>
        <p:spPr>
          <a:xfrm>
            <a:off x="226344" y="232362"/>
            <a:ext cx="7099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000">
                <a:solidFill>
                  <a:srgbClr val="FF2600"/>
                </a:solidFill>
              </a:defRPr>
            </a:lvl1pPr>
          </a:lstStyle>
          <a:p>
            <a:pPr/>
            <a:r>
              <a:t>法律行為・契約の仕組み</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5" name="委任"/>
          <p:cNvSpPr txBox="1"/>
          <p:nvPr/>
        </p:nvSpPr>
        <p:spPr>
          <a:xfrm>
            <a:off x="760350" y="1273405"/>
            <a:ext cx="11811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000000"/>
                </a:solidFill>
              </a:defRPr>
            </a:lvl1pPr>
          </a:lstStyle>
          <a:p>
            <a:pPr/>
            <a:r>
              <a:t>委任</a:t>
            </a:r>
          </a:p>
        </p:txBody>
      </p:sp>
      <p:sp>
        <p:nvSpPr>
          <p:cNvPr id="416" name="当事者の一方が法律行為をすることを相手方に委託し，相手方がこれを承諾することによって，その効力を生ずる契約。法律行為でない事務の委託の場合は準委任契約という。"/>
          <p:cNvSpPr txBox="1"/>
          <p:nvPr/>
        </p:nvSpPr>
        <p:spPr>
          <a:xfrm>
            <a:off x="1173289" y="2216648"/>
            <a:ext cx="11537734" cy="1320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solidFill>
                  <a:srgbClr val="000000"/>
                </a:solidFill>
              </a:defRPr>
            </a:lvl1pPr>
          </a:lstStyle>
          <a:p>
            <a:pPr/>
            <a:r>
              <a:t>　当事者の一方が法律行為をすることを相手方に委託し，相手方がこれを承諾することによって，その効力を生ずる契約。法律行為でない事務の委託の場合は準委任契約という。</a:t>
            </a:r>
          </a:p>
        </p:txBody>
      </p:sp>
      <p:sp>
        <p:nvSpPr>
          <p:cNvPr id="417" name="事務の処理を目的とする契約であり，仕事の完成を目的とする契約（＝請負）ではない。"/>
          <p:cNvSpPr txBox="1"/>
          <p:nvPr/>
        </p:nvSpPr>
        <p:spPr>
          <a:xfrm>
            <a:off x="1173289" y="3763849"/>
            <a:ext cx="11537734" cy="86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solidFill>
                  <a:srgbClr val="000000"/>
                </a:solidFill>
              </a:defRPr>
            </a:lvl1pPr>
          </a:lstStyle>
          <a:p>
            <a:pPr/>
            <a:r>
              <a:t>　事務の処理を目的とする契約であり，仕事の完成を目的とする契約（＝請負）ではない。</a:t>
            </a:r>
          </a:p>
        </p:txBody>
      </p:sp>
      <p:sp>
        <p:nvSpPr>
          <p:cNvPr id="418" name="受任者は，善管注意義務（債務者の属する職業や社会的・経済的地位において取引上で抽象的な平均人として一般的に要求される注意義務）を負う（民法644条）。"/>
          <p:cNvSpPr txBox="1"/>
          <p:nvPr/>
        </p:nvSpPr>
        <p:spPr>
          <a:xfrm>
            <a:off x="1173289" y="4853849"/>
            <a:ext cx="11537734" cy="914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rPr>
                <a:solidFill>
                  <a:srgbClr val="000000"/>
                </a:solidFill>
              </a:rPr>
              <a:t>　受任者は，</a:t>
            </a:r>
            <a:r>
              <a:rPr>
                <a:solidFill>
                  <a:schemeClr val="accent5">
                    <a:lumOff val="10161"/>
                  </a:schemeClr>
                </a:solidFill>
              </a:rPr>
              <a:t>善管注意義務</a:t>
            </a:r>
            <a:r>
              <a:rPr>
                <a:solidFill>
                  <a:srgbClr val="000000"/>
                </a:solidFill>
              </a:rPr>
              <a:t>（債務者の属する職業や社会的・経済的地位において取引上で抽象的な平均人として一般的に要求される注意義務）を負う（民法644条）。</a:t>
            </a:r>
          </a:p>
        </p:txBody>
      </p:sp>
      <p:sp>
        <p:nvSpPr>
          <p:cNvPr id="419" name="各当事者において，いつでも自由に契約を解除（解約）できる（民法651条）。"/>
          <p:cNvSpPr txBox="1"/>
          <p:nvPr/>
        </p:nvSpPr>
        <p:spPr>
          <a:xfrm>
            <a:off x="1173289" y="6851401"/>
            <a:ext cx="11537734"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solidFill>
                  <a:srgbClr val="000000"/>
                </a:solidFill>
              </a:defRPr>
            </a:lvl1pPr>
          </a:lstStyle>
          <a:p>
            <a:pPr/>
            <a:r>
              <a:t>　各当事者において，いつでも自由に契約を解除（解約）できる（民法651条）。</a:t>
            </a:r>
          </a:p>
        </p:txBody>
      </p:sp>
      <p:sp>
        <p:nvSpPr>
          <p:cNvPr id="420" name="原則として無償契約である（民法648条）。"/>
          <p:cNvSpPr txBox="1"/>
          <p:nvPr/>
        </p:nvSpPr>
        <p:spPr>
          <a:xfrm>
            <a:off x="1173289" y="6081225"/>
            <a:ext cx="11537734"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solidFill>
                  <a:srgbClr val="000000"/>
                </a:solidFill>
              </a:defRPr>
            </a:lvl1pPr>
          </a:lstStyle>
          <a:p>
            <a:pPr/>
            <a:r>
              <a:t>　原則として無償契約である（民法648条）。</a:t>
            </a:r>
          </a:p>
        </p:txBody>
      </p:sp>
      <p:sp>
        <p:nvSpPr>
          <p:cNvPr id="421" name="法律行為・契約の仕組み"/>
          <p:cNvSpPr txBox="1"/>
          <p:nvPr/>
        </p:nvSpPr>
        <p:spPr>
          <a:xfrm>
            <a:off x="226344" y="232362"/>
            <a:ext cx="7099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000">
                <a:solidFill>
                  <a:srgbClr val="FF2600"/>
                </a:solidFill>
              </a:defRPr>
            </a:lvl1pPr>
          </a:lstStyle>
          <a:p>
            <a:pPr/>
            <a:r>
              <a:t>法律行為・契約の仕組み</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3" name="賃貸借"/>
          <p:cNvSpPr txBox="1"/>
          <p:nvPr/>
        </p:nvSpPr>
        <p:spPr>
          <a:xfrm>
            <a:off x="760350" y="1273405"/>
            <a:ext cx="17145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000000"/>
                </a:solidFill>
              </a:defRPr>
            </a:lvl1pPr>
          </a:lstStyle>
          <a:p>
            <a:pPr/>
            <a:r>
              <a:t>賃貸借</a:t>
            </a:r>
          </a:p>
        </p:txBody>
      </p:sp>
      <p:sp>
        <p:nvSpPr>
          <p:cNvPr id="424" name="当事者の一方がある物の使用及び収益を相手方にさせることを約し，相手方がこれに対してその賃料を支払うことを約することによって，その効力を生ずる。"/>
          <p:cNvSpPr txBox="1"/>
          <p:nvPr/>
        </p:nvSpPr>
        <p:spPr>
          <a:xfrm>
            <a:off x="1173289" y="2051547"/>
            <a:ext cx="11537734"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solidFill>
                  <a:srgbClr val="000000"/>
                </a:solidFill>
              </a:defRPr>
            </a:lvl1pPr>
          </a:lstStyle>
          <a:p>
            <a:pPr/>
            <a:r>
              <a:t>　当事者の一方がある物の使用及び収益を相手方にさせることを約し，相手方がこれに対してその賃料を支払うことを約することによって，その効力を生ずる。</a:t>
            </a:r>
          </a:p>
        </p:txBody>
      </p:sp>
      <p:sp>
        <p:nvSpPr>
          <p:cNvPr id="425" name="諾成契約である。契約書が作成されることが多いが，これは当事者間で賃貸借の内容を確認する趣旨であったり，宅建業法上要求されるものであり，賃貸借契約の成立要件ではない。"/>
          <p:cNvSpPr txBox="1"/>
          <p:nvPr/>
        </p:nvSpPr>
        <p:spPr>
          <a:xfrm>
            <a:off x="1173289" y="3037124"/>
            <a:ext cx="11537734" cy="1320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solidFill>
                  <a:srgbClr val="000000"/>
                </a:solidFill>
              </a:defRPr>
            </a:lvl1pPr>
          </a:lstStyle>
          <a:p>
            <a:pPr/>
            <a:r>
              <a:t>　諾成契約である。契約書が作成されることが多いが，これは当事者間で賃貸借の内容を確認する趣旨であったり，宅建業法上要求されるものであり，賃貸借契約の成立要件ではない。</a:t>
            </a:r>
          </a:p>
        </p:txBody>
      </p:sp>
      <p:sp>
        <p:nvSpPr>
          <p:cNvPr id="426" name="双務契約であり，貸主は「貸す債務」を負う。すなわち，目的物が借主の責めに帰することができない理由で毀損したときは，貸主が補修する義務を生じることがある。貸してしまえばあとは賃料を貰えるだけというわけにはいかない。"/>
          <p:cNvSpPr txBox="1"/>
          <p:nvPr/>
        </p:nvSpPr>
        <p:spPr>
          <a:xfrm>
            <a:off x="1173289" y="4454500"/>
            <a:ext cx="11537734" cy="1320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rPr>
                <a:solidFill>
                  <a:srgbClr val="000000"/>
                </a:solidFill>
              </a:rPr>
              <a:t>　双務契約であり，</a:t>
            </a:r>
            <a:r>
              <a:rPr>
                <a:solidFill>
                  <a:schemeClr val="accent5">
                    <a:lumOff val="10161"/>
                  </a:schemeClr>
                </a:solidFill>
              </a:rPr>
              <a:t>貸主は「貸す債務」を負う</a:t>
            </a:r>
            <a:r>
              <a:rPr>
                <a:solidFill>
                  <a:srgbClr val="000000"/>
                </a:solidFill>
              </a:rPr>
              <a:t>。すなわち，目的物が借主の責めに帰することができない理由で毀損したときは，貸主が補修する義務を生じることがある。貸してしまえばあとは賃料を貰えるだけというわけにはいかない。</a:t>
            </a:r>
          </a:p>
        </p:txBody>
      </p:sp>
      <p:sp>
        <p:nvSpPr>
          <p:cNvPr id="427" name="後見との関係では，被後見人所有の不動産を賃貸したり，被後見人が居住していたアパートを施設入所に当たって解除する場合には，家庭裁判所の許可が必要となる（民法859条の３）。"/>
          <p:cNvSpPr txBox="1"/>
          <p:nvPr/>
        </p:nvSpPr>
        <p:spPr>
          <a:xfrm>
            <a:off x="1173289" y="5871877"/>
            <a:ext cx="11537734" cy="1371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rPr>
                <a:solidFill>
                  <a:srgbClr val="000000"/>
                </a:solidFill>
              </a:rPr>
              <a:t>　後見との関係では，被後見人所有の不動産を賃貸したり，被後見人が居住していたアパートを施設入所に当たって解除する場合には，</a:t>
            </a:r>
            <a:r>
              <a:rPr>
                <a:solidFill>
                  <a:schemeClr val="accent5">
                    <a:lumOff val="10161"/>
                  </a:schemeClr>
                </a:solidFill>
              </a:rPr>
              <a:t>家庭裁判所の許可が必要</a:t>
            </a:r>
            <a:r>
              <a:rPr>
                <a:solidFill>
                  <a:srgbClr val="000000"/>
                </a:solidFill>
              </a:rPr>
              <a:t>となる（民法859条の３）。</a:t>
            </a:r>
          </a:p>
        </p:txBody>
      </p:sp>
      <p:sp>
        <p:nvSpPr>
          <p:cNvPr id="428" name="事務管理"/>
          <p:cNvSpPr txBox="1"/>
          <p:nvPr/>
        </p:nvSpPr>
        <p:spPr>
          <a:xfrm>
            <a:off x="722250" y="7340053"/>
            <a:ext cx="22479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000000"/>
                </a:solidFill>
              </a:defRPr>
            </a:lvl1pPr>
          </a:lstStyle>
          <a:p>
            <a:pPr/>
            <a:r>
              <a:t>事務管理</a:t>
            </a:r>
          </a:p>
        </p:txBody>
      </p:sp>
      <p:sp>
        <p:nvSpPr>
          <p:cNvPr id="429" name="法律上の義務がない者が，他人のために他人の事務の管理を行うこと。中心的な効果は違法性の阻却であって，管理については善管注意義務が要求されるが，委任と異なり，報酬は請求できない（民法701条）。"/>
          <p:cNvSpPr txBox="1"/>
          <p:nvPr/>
        </p:nvSpPr>
        <p:spPr>
          <a:xfrm>
            <a:off x="1173289" y="7961562"/>
            <a:ext cx="11537734" cy="1371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solidFill>
                  <a:srgbClr val="000000"/>
                </a:solidFill>
              </a:defRPr>
            </a:lvl1pPr>
          </a:lstStyle>
          <a:p>
            <a:pPr/>
            <a:r>
              <a:t>　法律上の義務がない者が，他人のために他人の事務の管理を行うこと。中心的な効果は違法性の阻却であって，管理については善管注意義務が要求されるが，委任と異なり，報酬は請求できない（民法701条）。</a:t>
            </a:r>
          </a:p>
        </p:txBody>
      </p:sp>
      <p:sp>
        <p:nvSpPr>
          <p:cNvPr id="430" name="成年後見と関係しやすい契約・法制度"/>
          <p:cNvSpPr txBox="1"/>
          <p:nvPr/>
        </p:nvSpPr>
        <p:spPr>
          <a:xfrm>
            <a:off x="294924" y="265382"/>
            <a:ext cx="108839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000">
                <a:solidFill>
                  <a:srgbClr val="FF2600"/>
                </a:solidFill>
              </a:defRPr>
            </a:lvl1pPr>
          </a:lstStyle>
          <a:p>
            <a:pPr/>
            <a:r>
              <a:t>成年後見と関係しやすい契約・法制度</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民法はどのような法か"/>
          <p:cNvSpPr txBox="1"/>
          <p:nvPr/>
        </p:nvSpPr>
        <p:spPr>
          <a:xfrm>
            <a:off x="228884" y="224742"/>
            <a:ext cx="64135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000">
                <a:solidFill>
                  <a:srgbClr val="FF2600"/>
                </a:solidFill>
              </a:defRPr>
            </a:lvl1pPr>
          </a:lstStyle>
          <a:p>
            <a:pPr/>
            <a:r>
              <a:t>民法はどのような法か</a:t>
            </a:r>
          </a:p>
        </p:txBody>
      </p:sp>
      <p:sp>
        <p:nvSpPr>
          <p:cNvPr id="142" name="基本原則（第１条）"/>
          <p:cNvSpPr txBox="1"/>
          <p:nvPr/>
        </p:nvSpPr>
        <p:spPr>
          <a:xfrm>
            <a:off x="506733" y="1623168"/>
            <a:ext cx="49149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200">
                <a:solidFill>
                  <a:srgbClr val="000000"/>
                </a:solidFill>
              </a:defRPr>
            </a:lvl1pPr>
          </a:lstStyle>
          <a:p>
            <a:pPr/>
            <a:r>
              <a:t>基本原則（第１条）</a:t>
            </a:r>
          </a:p>
        </p:txBody>
      </p:sp>
      <p:sp>
        <p:nvSpPr>
          <p:cNvPr id="143" name="１ 私権は，公共の福祉に適合しなければならない。"/>
          <p:cNvSpPr txBox="1"/>
          <p:nvPr/>
        </p:nvSpPr>
        <p:spPr>
          <a:xfrm>
            <a:off x="964545" y="2704440"/>
            <a:ext cx="11075711"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600">
                <a:solidFill>
                  <a:srgbClr val="000000"/>
                </a:solidFill>
              </a:defRPr>
            </a:lvl1pPr>
          </a:lstStyle>
          <a:p>
            <a:pPr/>
            <a:r>
              <a:t>１　私権は，公共の福祉に適合しなければならない。</a:t>
            </a:r>
          </a:p>
        </p:txBody>
      </p:sp>
      <p:sp>
        <p:nvSpPr>
          <p:cNvPr id="144" name="２ 権利の行使及び義務の履行は，信義に従い誠実に"/>
          <p:cNvSpPr txBox="1"/>
          <p:nvPr/>
        </p:nvSpPr>
        <p:spPr>
          <a:xfrm>
            <a:off x="964545" y="3598520"/>
            <a:ext cx="11075711"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600">
                <a:solidFill>
                  <a:srgbClr val="000000"/>
                </a:solidFill>
              </a:defRPr>
            </a:lvl1pPr>
          </a:lstStyle>
          <a:p>
            <a:pPr/>
            <a:r>
              <a:t>２　権利の行使及び義務の履行は，信義に従い誠実に</a:t>
            </a:r>
          </a:p>
        </p:txBody>
      </p:sp>
      <p:sp>
        <p:nvSpPr>
          <p:cNvPr id="145" name="３ 権利の濫用は，これを許さない。"/>
          <p:cNvSpPr txBox="1"/>
          <p:nvPr/>
        </p:nvSpPr>
        <p:spPr>
          <a:xfrm>
            <a:off x="964545" y="5006339"/>
            <a:ext cx="11075711"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600">
                <a:solidFill>
                  <a:srgbClr val="000000"/>
                </a:solidFill>
              </a:defRPr>
            </a:lvl1pPr>
          </a:lstStyle>
          <a:p>
            <a:pPr/>
            <a:r>
              <a:t>３　権利の濫用は，これを許さない。</a:t>
            </a:r>
          </a:p>
        </p:txBody>
      </p:sp>
      <p:sp>
        <p:nvSpPr>
          <p:cNvPr id="146" name="行わなければならない。"/>
          <p:cNvSpPr txBox="1"/>
          <p:nvPr/>
        </p:nvSpPr>
        <p:spPr>
          <a:xfrm>
            <a:off x="1421745" y="4258153"/>
            <a:ext cx="11075711"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600">
                <a:solidFill>
                  <a:srgbClr val="000000"/>
                </a:solidFill>
              </a:defRPr>
            </a:lvl1pPr>
          </a:lstStyle>
          <a:p>
            <a:pPr/>
            <a:r>
              <a:t>行わなければならない。</a:t>
            </a:r>
          </a:p>
        </p:txBody>
      </p:sp>
      <p:sp>
        <p:nvSpPr>
          <p:cNvPr id="147" name="解釈基準（第２条）"/>
          <p:cNvSpPr txBox="1"/>
          <p:nvPr/>
        </p:nvSpPr>
        <p:spPr>
          <a:xfrm>
            <a:off x="506733" y="6108808"/>
            <a:ext cx="49149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200">
                <a:solidFill>
                  <a:srgbClr val="000000"/>
                </a:solidFill>
              </a:defRPr>
            </a:lvl1pPr>
          </a:lstStyle>
          <a:p>
            <a:pPr/>
            <a:r>
              <a:t>解釈基準（第２条）</a:t>
            </a:r>
          </a:p>
        </p:txBody>
      </p:sp>
      <p:sp>
        <p:nvSpPr>
          <p:cNvPr id="148" name="この法律は，個人の尊厳と両性の本質的平等を旨として，解釈しなければならない。"/>
          <p:cNvSpPr txBox="1"/>
          <p:nvPr/>
        </p:nvSpPr>
        <p:spPr>
          <a:xfrm>
            <a:off x="1487785" y="6816938"/>
            <a:ext cx="10524174" cy="1244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600">
                <a:solidFill>
                  <a:srgbClr val="000000"/>
                </a:solidFill>
              </a:defRPr>
            </a:lvl1pPr>
          </a:lstStyle>
          <a:p>
            <a:pPr/>
            <a:r>
              <a:t>　この法律は，個人の尊厳と両性の本質的平等を旨として，解釈しなければならない。</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2" name="親族法"/>
          <p:cNvSpPr txBox="1"/>
          <p:nvPr/>
        </p:nvSpPr>
        <p:spPr>
          <a:xfrm>
            <a:off x="239044" y="211195"/>
            <a:ext cx="2019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000">
                <a:solidFill>
                  <a:srgbClr val="FF2600"/>
                </a:solidFill>
              </a:defRPr>
            </a:lvl1pPr>
          </a:lstStyle>
          <a:p>
            <a:pPr/>
            <a:r>
              <a:t>親族法</a:t>
            </a:r>
          </a:p>
        </p:txBody>
      </p:sp>
      <p:sp>
        <p:nvSpPr>
          <p:cNvPr id="433" name="親族"/>
          <p:cNvSpPr txBox="1"/>
          <p:nvPr/>
        </p:nvSpPr>
        <p:spPr>
          <a:xfrm>
            <a:off x="1027050" y="1273405"/>
            <a:ext cx="11811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000000"/>
                </a:solidFill>
              </a:defRPr>
            </a:lvl1pPr>
          </a:lstStyle>
          <a:p>
            <a:pPr/>
            <a:r>
              <a:t>親族</a:t>
            </a:r>
          </a:p>
        </p:txBody>
      </p:sp>
      <p:sp>
        <p:nvSpPr>
          <p:cNvPr id="434" name="６親等内の血族…"/>
          <p:cNvSpPr txBox="1"/>
          <p:nvPr/>
        </p:nvSpPr>
        <p:spPr>
          <a:xfrm>
            <a:off x="1393422" y="1911848"/>
            <a:ext cx="11537734" cy="1320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solidFill>
                  <a:srgbClr val="000000"/>
                </a:solidFill>
              </a:defRPr>
            </a:pPr>
            <a:r>
              <a:t>　６親等内の血族</a:t>
            </a:r>
          </a:p>
          <a:p>
            <a:pPr algn="l">
              <a:defRPr sz="2400">
                <a:solidFill>
                  <a:srgbClr val="000000"/>
                </a:solidFill>
              </a:defRPr>
            </a:pPr>
            <a:r>
              <a:t>　配偶者</a:t>
            </a:r>
          </a:p>
          <a:p>
            <a:pPr algn="l">
              <a:defRPr sz="2400">
                <a:solidFill>
                  <a:srgbClr val="000000"/>
                </a:solidFill>
              </a:defRPr>
            </a:pPr>
            <a:r>
              <a:t>　３親等内の姻族</a:t>
            </a:r>
          </a:p>
        </p:txBody>
      </p:sp>
      <p:pic>
        <p:nvPicPr>
          <p:cNvPr id="435" name="イメージ" descr="イメージ"/>
          <p:cNvPicPr>
            <a:picLocks noChangeAspect="1"/>
          </p:cNvPicPr>
          <p:nvPr/>
        </p:nvPicPr>
        <p:blipFill>
          <a:blip r:embed="rId2">
            <a:extLst/>
          </a:blip>
          <a:stretch>
            <a:fillRect/>
          </a:stretch>
        </p:blipFill>
        <p:spPr>
          <a:xfrm>
            <a:off x="6183022" y="603980"/>
            <a:ext cx="5829302" cy="8235220"/>
          </a:xfrm>
          <a:prstGeom prst="rect">
            <a:avLst/>
          </a:prstGeom>
          <a:ln w="12700">
            <a:miter lim="400000"/>
          </a:ln>
        </p:spPr>
      </p:pic>
      <p:sp>
        <p:nvSpPr>
          <p:cNvPr id="436" name="自 分"/>
          <p:cNvSpPr/>
          <p:nvPr/>
        </p:nvSpPr>
        <p:spPr>
          <a:xfrm>
            <a:off x="8557259" y="5444005"/>
            <a:ext cx="541855" cy="227030"/>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1" sz="900">
                <a:solidFill>
                  <a:srgbClr val="000000"/>
                </a:solidFill>
              </a:defRPr>
            </a:lvl1pPr>
          </a:lstStyle>
          <a:p>
            <a:pPr/>
            <a:r>
              <a:t>自　分</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8" name="親族法の基本"/>
          <p:cNvSpPr txBox="1"/>
          <p:nvPr/>
        </p:nvSpPr>
        <p:spPr>
          <a:xfrm>
            <a:off x="246664" y="241675"/>
            <a:ext cx="392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000">
                <a:solidFill>
                  <a:srgbClr val="FF2600"/>
                </a:solidFill>
              </a:defRPr>
            </a:lvl1pPr>
          </a:lstStyle>
          <a:p>
            <a:pPr/>
            <a:r>
              <a:t>親族法の基本</a:t>
            </a:r>
          </a:p>
        </p:txBody>
      </p:sp>
      <p:sp>
        <p:nvSpPr>
          <p:cNvPr id="439" name="婚姻"/>
          <p:cNvSpPr txBox="1"/>
          <p:nvPr/>
        </p:nvSpPr>
        <p:spPr>
          <a:xfrm>
            <a:off x="1027050" y="1273405"/>
            <a:ext cx="11811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000000"/>
                </a:solidFill>
              </a:defRPr>
            </a:lvl1pPr>
          </a:lstStyle>
          <a:p>
            <a:pPr/>
            <a:r>
              <a:t>婚姻</a:t>
            </a:r>
          </a:p>
        </p:txBody>
      </p:sp>
      <p:sp>
        <p:nvSpPr>
          <p:cNvPr id="440" name="婚姻の成立要件"/>
          <p:cNvSpPr txBox="1"/>
          <p:nvPr/>
        </p:nvSpPr>
        <p:spPr>
          <a:xfrm>
            <a:off x="1274889" y="2067128"/>
            <a:ext cx="5128419"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solidFill>
                  <a:srgbClr val="000000"/>
                </a:solidFill>
              </a:defRPr>
            </a:lvl1pPr>
          </a:lstStyle>
          <a:p>
            <a:pPr/>
            <a:r>
              <a:t>婚姻の成立要件</a:t>
            </a:r>
          </a:p>
        </p:txBody>
      </p:sp>
      <p:sp>
        <p:nvSpPr>
          <p:cNvPr id="441" name="① 婚姻意思の合致…"/>
          <p:cNvSpPr txBox="1"/>
          <p:nvPr/>
        </p:nvSpPr>
        <p:spPr>
          <a:xfrm>
            <a:off x="1393422" y="2759252"/>
            <a:ext cx="11537734" cy="2743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　</a:t>
            </a:r>
            <a:r>
              <a:rPr>
                <a:solidFill>
                  <a:srgbClr val="000000"/>
                </a:solidFill>
              </a:rPr>
              <a:t>①　婚姻意思の合致</a:t>
            </a:r>
            <a:endParaRPr>
              <a:solidFill>
                <a:srgbClr val="000000"/>
              </a:solidFill>
            </a:endParaRPr>
          </a:p>
          <a:p>
            <a:pPr algn="l">
              <a:defRPr sz="2400">
                <a:solidFill>
                  <a:srgbClr val="000000"/>
                </a:solidFill>
              </a:defRPr>
            </a:pPr>
            <a:r>
              <a:t>　②　婚姻年齢に達していること</a:t>
            </a:r>
          </a:p>
          <a:p>
            <a:pPr algn="l">
              <a:defRPr sz="2400">
                <a:solidFill>
                  <a:srgbClr val="000000"/>
                </a:solidFill>
              </a:defRPr>
            </a:pPr>
            <a:r>
              <a:t>　③　近親婚でないこと</a:t>
            </a:r>
          </a:p>
          <a:p>
            <a:pPr algn="l">
              <a:defRPr sz="2400">
                <a:solidFill>
                  <a:srgbClr val="000000"/>
                </a:solidFill>
              </a:defRPr>
            </a:pPr>
            <a:r>
              <a:t>　④　再婚禁止期間でないこと</a:t>
            </a:r>
          </a:p>
          <a:p>
            <a:pPr algn="l">
              <a:defRPr sz="2400">
                <a:solidFill>
                  <a:srgbClr val="000000"/>
                </a:solidFill>
              </a:defRPr>
            </a:pPr>
            <a:r>
              <a:t>　⑤　未成年者が初めて婚姻する場合には，父母のどちらかの承認があること</a:t>
            </a:r>
          </a:p>
          <a:p>
            <a:pPr algn="l">
              <a:defRPr sz="2400">
                <a:solidFill>
                  <a:srgbClr val="000000"/>
                </a:solidFill>
              </a:defRPr>
            </a:pPr>
            <a:r>
              <a:t>　⑥　婚姻届の提出</a:t>
            </a:r>
          </a:p>
        </p:txBody>
      </p:sp>
      <p:sp>
        <p:nvSpPr>
          <p:cNvPr id="442" name="婚姻の効果"/>
          <p:cNvSpPr txBox="1"/>
          <p:nvPr/>
        </p:nvSpPr>
        <p:spPr>
          <a:xfrm>
            <a:off x="1274889" y="5800929"/>
            <a:ext cx="5128419"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solidFill>
                  <a:srgbClr val="000000"/>
                </a:solidFill>
              </a:defRPr>
            </a:lvl1pPr>
          </a:lstStyle>
          <a:p>
            <a:pPr/>
            <a:r>
              <a:t>婚姻の効果</a:t>
            </a:r>
          </a:p>
        </p:txBody>
      </p:sp>
      <p:sp>
        <p:nvSpPr>
          <p:cNvPr id="443" name="① 同居・協力・扶助義務の発生（民法752条）…"/>
          <p:cNvSpPr txBox="1"/>
          <p:nvPr/>
        </p:nvSpPr>
        <p:spPr>
          <a:xfrm>
            <a:off x="1393422" y="6353300"/>
            <a:ext cx="11537734" cy="29464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　</a:t>
            </a:r>
            <a:r>
              <a:rPr>
                <a:solidFill>
                  <a:srgbClr val="000000"/>
                </a:solidFill>
              </a:rPr>
              <a:t>①　同居・協力・扶助義務の発生（民法752条）</a:t>
            </a:r>
            <a:endParaRPr>
              <a:solidFill>
                <a:srgbClr val="000000"/>
              </a:solidFill>
            </a:endParaRPr>
          </a:p>
          <a:p>
            <a:pPr algn="l">
              <a:defRPr sz="2400">
                <a:solidFill>
                  <a:srgbClr val="000000"/>
                </a:solidFill>
              </a:defRPr>
            </a:pPr>
            <a:r>
              <a:t>　②　未成年者の成年擬制（民法753条）</a:t>
            </a:r>
          </a:p>
          <a:p>
            <a:pPr algn="l">
              <a:defRPr sz="2400">
                <a:solidFill>
                  <a:srgbClr val="000000"/>
                </a:solidFill>
              </a:defRPr>
            </a:pPr>
            <a:r>
              <a:t>　③　夫婦間の契約取消権（民法754条）</a:t>
            </a:r>
          </a:p>
          <a:p>
            <a:pPr algn="l">
              <a:defRPr sz="2400">
                <a:solidFill>
                  <a:srgbClr val="000000"/>
                </a:solidFill>
              </a:defRPr>
            </a:pPr>
            <a:r>
              <a:t>　④　日常家事債務の連帯責任（民法761条）</a:t>
            </a:r>
          </a:p>
          <a:p>
            <a:pPr algn="l">
              <a:defRPr sz="2400">
                <a:solidFill>
                  <a:srgbClr val="000000"/>
                </a:solidFill>
              </a:defRPr>
            </a:pPr>
            <a:r>
              <a:t>　⑤　夫婦の氏の統一（民法750条）</a:t>
            </a:r>
          </a:p>
          <a:p>
            <a:pPr algn="l">
              <a:defRPr sz="2400">
                <a:solidFill>
                  <a:srgbClr val="000000"/>
                </a:solidFill>
              </a:defRPr>
            </a:pPr>
            <a:r>
              <a:t>　⑥　貞操義務</a:t>
            </a:r>
          </a:p>
        </p:txBody>
      </p:sp>
      <p:sp>
        <p:nvSpPr>
          <p:cNvPr id="444" name="後見制度を利用している者だからといって直ちに婚姻できないわけではないが，婚姻は新家族の構成という極めて重大な効果を伴うので，アドバイスをする場合には慎重に行う必要あり。"/>
          <p:cNvSpPr txBox="1"/>
          <p:nvPr/>
        </p:nvSpPr>
        <p:spPr>
          <a:xfrm>
            <a:off x="5781487" y="1193800"/>
            <a:ext cx="6786513" cy="1778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solidFill>
                  <a:schemeClr val="accent5">
                    <a:lumOff val="10161"/>
                  </a:schemeClr>
                </a:solidFill>
              </a:defRPr>
            </a:lvl1pPr>
          </a:lstStyle>
          <a:p>
            <a:pPr/>
            <a:r>
              <a:t>　後見制度を利用している者だからといって直ちに婚姻できないわけではないが，婚姻は新家族の構成という極めて重大な効果を伴うので，アドバイスをする場合には慎重に行う必要あり。</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6" name="離婚"/>
          <p:cNvSpPr txBox="1"/>
          <p:nvPr/>
        </p:nvSpPr>
        <p:spPr>
          <a:xfrm>
            <a:off x="1027050" y="1273405"/>
            <a:ext cx="11811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000000"/>
                </a:solidFill>
              </a:defRPr>
            </a:lvl1pPr>
          </a:lstStyle>
          <a:p>
            <a:pPr/>
            <a:r>
              <a:t>離婚</a:t>
            </a:r>
          </a:p>
        </p:txBody>
      </p:sp>
      <p:sp>
        <p:nvSpPr>
          <p:cNvPr id="447" name="日本法における離婚の形態"/>
          <p:cNvSpPr txBox="1"/>
          <p:nvPr/>
        </p:nvSpPr>
        <p:spPr>
          <a:xfrm>
            <a:off x="1274889" y="2067128"/>
            <a:ext cx="9432926"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solidFill>
                  <a:srgbClr val="000000"/>
                </a:solidFill>
              </a:defRPr>
            </a:lvl1pPr>
          </a:lstStyle>
          <a:p>
            <a:pPr/>
            <a:r>
              <a:t>日本法における離婚の形態</a:t>
            </a:r>
          </a:p>
        </p:txBody>
      </p:sp>
      <p:sp>
        <p:nvSpPr>
          <p:cNvPr id="448" name="① 協議離婚…"/>
          <p:cNvSpPr txBox="1"/>
          <p:nvPr/>
        </p:nvSpPr>
        <p:spPr>
          <a:xfrm>
            <a:off x="1393422" y="2784652"/>
            <a:ext cx="5829301" cy="177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solidFill>
                  <a:srgbClr val="000000"/>
                </a:solidFill>
              </a:defRPr>
            </a:pPr>
            <a:r>
              <a:t>　①　協議離婚</a:t>
            </a:r>
          </a:p>
          <a:p>
            <a:pPr algn="l">
              <a:defRPr sz="2400">
                <a:solidFill>
                  <a:srgbClr val="000000"/>
                </a:solidFill>
              </a:defRPr>
            </a:pPr>
            <a:r>
              <a:t>　②　調停離婚</a:t>
            </a:r>
          </a:p>
          <a:p>
            <a:pPr algn="l">
              <a:defRPr sz="2400">
                <a:solidFill>
                  <a:srgbClr val="000000"/>
                </a:solidFill>
              </a:defRPr>
            </a:pPr>
            <a:r>
              <a:t>　③　審判離婚</a:t>
            </a:r>
          </a:p>
          <a:p>
            <a:pPr algn="l">
              <a:defRPr sz="2400">
                <a:solidFill>
                  <a:srgbClr val="000000"/>
                </a:solidFill>
              </a:defRPr>
            </a:pPr>
            <a:r>
              <a:t>　④　裁判離婚</a:t>
            </a:r>
          </a:p>
        </p:txBody>
      </p:sp>
      <p:sp>
        <p:nvSpPr>
          <p:cNvPr id="449" name="裁判離婚"/>
          <p:cNvSpPr txBox="1"/>
          <p:nvPr/>
        </p:nvSpPr>
        <p:spPr>
          <a:xfrm>
            <a:off x="1274889" y="4721376"/>
            <a:ext cx="9432926"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solidFill>
                  <a:srgbClr val="000000"/>
                </a:solidFill>
              </a:defRPr>
            </a:lvl1pPr>
          </a:lstStyle>
          <a:p>
            <a:pPr/>
            <a:r>
              <a:t>裁判離婚</a:t>
            </a:r>
          </a:p>
        </p:txBody>
      </p:sp>
      <p:sp>
        <p:nvSpPr>
          <p:cNvPr id="450" name="① 調停前置主義…"/>
          <p:cNvSpPr txBox="1"/>
          <p:nvPr/>
        </p:nvSpPr>
        <p:spPr>
          <a:xfrm>
            <a:off x="1393422" y="5413500"/>
            <a:ext cx="5829301" cy="914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solidFill>
                  <a:srgbClr val="000000"/>
                </a:solidFill>
              </a:defRPr>
            </a:pPr>
            <a:r>
              <a:t>　①　調停前置主義</a:t>
            </a:r>
          </a:p>
          <a:p>
            <a:pPr algn="l">
              <a:defRPr sz="2400">
                <a:solidFill>
                  <a:srgbClr val="000000"/>
                </a:solidFill>
              </a:defRPr>
            </a:pPr>
            <a:r>
              <a:t>　②　離婚事由が必要（民法770条）</a:t>
            </a:r>
          </a:p>
        </p:txBody>
      </p:sp>
      <p:sp>
        <p:nvSpPr>
          <p:cNvPr id="451" name="離婚の効果"/>
          <p:cNvSpPr txBox="1"/>
          <p:nvPr/>
        </p:nvSpPr>
        <p:spPr>
          <a:xfrm>
            <a:off x="1274889" y="6461224"/>
            <a:ext cx="9432926"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solidFill>
                  <a:srgbClr val="000000"/>
                </a:solidFill>
              </a:defRPr>
            </a:lvl1pPr>
          </a:lstStyle>
          <a:p>
            <a:pPr/>
            <a:r>
              <a:t>離婚の効果</a:t>
            </a:r>
          </a:p>
        </p:txBody>
      </p:sp>
      <p:sp>
        <p:nvSpPr>
          <p:cNvPr id="452" name="① 再婚が可能となる…"/>
          <p:cNvSpPr txBox="1"/>
          <p:nvPr/>
        </p:nvSpPr>
        <p:spPr>
          <a:xfrm>
            <a:off x="1393422" y="7153348"/>
            <a:ext cx="11068051" cy="2235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solidFill>
                  <a:srgbClr val="000000"/>
                </a:solidFill>
              </a:defRPr>
            </a:pPr>
            <a:r>
              <a:t>　①　再婚が可能となる</a:t>
            </a:r>
          </a:p>
          <a:p>
            <a:pPr algn="l">
              <a:defRPr sz="2400">
                <a:solidFill>
                  <a:srgbClr val="000000"/>
                </a:solidFill>
              </a:defRPr>
            </a:pPr>
            <a:r>
              <a:t>　②　姻族関係の終了</a:t>
            </a:r>
          </a:p>
          <a:p>
            <a:pPr algn="l">
              <a:defRPr sz="2400">
                <a:solidFill>
                  <a:srgbClr val="000000"/>
                </a:solidFill>
              </a:defRPr>
            </a:pPr>
            <a:r>
              <a:t>　③　子の親権者・監護権者を定める（定めなければ離婚できない）</a:t>
            </a:r>
          </a:p>
          <a:p>
            <a:pPr algn="l">
              <a:defRPr sz="2400">
                <a:solidFill>
                  <a:srgbClr val="000000"/>
                </a:solidFill>
              </a:defRPr>
            </a:pPr>
            <a:r>
              <a:t>　④　財産分与請求，場合によっては慰謝料請求</a:t>
            </a:r>
          </a:p>
          <a:p>
            <a:pPr algn="l">
              <a:defRPr sz="2400">
                <a:solidFill>
                  <a:srgbClr val="000000"/>
                </a:solidFill>
              </a:defRPr>
            </a:pPr>
            <a:r>
              <a:t>　⑤　年金分割</a:t>
            </a:r>
          </a:p>
        </p:txBody>
      </p:sp>
      <p:sp>
        <p:nvSpPr>
          <p:cNvPr id="453" name="親族法の基本"/>
          <p:cNvSpPr txBox="1"/>
          <p:nvPr/>
        </p:nvSpPr>
        <p:spPr>
          <a:xfrm>
            <a:off x="246664" y="241675"/>
            <a:ext cx="392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000">
                <a:solidFill>
                  <a:srgbClr val="FF2600"/>
                </a:solidFill>
              </a:defRPr>
            </a:lvl1pPr>
          </a:lstStyle>
          <a:p>
            <a:pPr/>
            <a:r>
              <a:t>親族法の基本</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5" name="扶養"/>
          <p:cNvSpPr txBox="1"/>
          <p:nvPr/>
        </p:nvSpPr>
        <p:spPr>
          <a:xfrm>
            <a:off x="1027050" y="1273405"/>
            <a:ext cx="11811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000000"/>
                </a:solidFill>
              </a:defRPr>
            </a:lvl1pPr>
          </a:lstStyle>
          <a:p>
            <a:pPr/>
            <a:r>
              <a:t>扶養</a:t>
            </a:r>
          </a:p>
        </p:txBody>
      </p:sp>
      <p:grpSp>
        <p:nvGrpSpPr>
          <p:cNvPr id="458" name="グループ"/>
          <p:cNvGrpSpPr/>
          <p:nvPr/>
        </p:nvGrpSpPr>
        <p:grpSpPr>
          <a:xfrm>
            <a:off x="1190222" y="2727528"/>
            <a:ext cx="11470662" cy="2038325"/>
            <a:chOff x="0" y="0"/>
            <a:chExt cx="11470661" cy="2038323"/>
          </a:xfrm>
        </p:grpSpPr>
        <p:sp>
          <p:nvSpPr>
            <p:cNvPr id="456" name="生活保持義務"/>
            <p:cNvSpPr txBox="1"/>
            <p:nvPr/>
          </p:nvSpPr>
          <p:spPr>
            <a:xfrm>
              <a:off x="0" y="0"/>
              <a:ext cx="9432925" cy="55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spcBef>
                  <a:spcPts val="4200"/>
                </a:spcBef>
                <a:defRPr sz="3600">
                  <a:solidFill>
                    <a:srgbClr val="000000"/>
                  </a:solidFill>
                </a:defRPr>
              </a:lvl1pPr>
            </a:lstStyle>
            <a:p>
              <a:pPr/>
              <a:r>
                <a:t>生活保持義務</a:t>
              </a:r>
            </a:p>
          </p:txBody>
        </p:sp>
        <p:sp>
          <p:nvSpPr>
            <p:cNvPr id="457" name="扶養義務者が，文化的で最低限の生活水準を維持した上で，余力があれば自分と同一水準の生活をさせる義務。夫婦間の扶養義務，未成熟子に対する扶養義務。"/>
            <p:cNvSpPr txBox="1"/>
            <p:nvPr/>
          </p:nvSpPr>
          <p:spPr>
            <a:xfrm>
              <a:off x="524933" y="717523"/>
              <a:ext cx="10945729" cy="1320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a:solidFill>
                    <a:srgbClr val="000000"/>
                  </a:solidFill>
                </a:defRPr>
              </a:lvl1pPr>
            </a:lstStyle>
            <a:p>
              <a:pPr/>
              <a:r>
                <a:t>　扶養義務者が，文化的で最低限の生活水準を維持した上で，余力があれば自分と同一水準の生活をさせる義務。夫婦間の扶養義務，未成熟子に対する扶養義務。</a:t>
              </a:r>
            </a:p>
          </p:txBody>
        </p:sp>
      </p:grpSp>
      <p:grpSp>
        <p:nvGrpSpPr>
          <p:cNvPr id="461" name="グループ"/>
          <p:cNvGrpSpPr/>
          <p:nvPr/>
        </p:nvGrpSpPr>
        <p:grpSpPr>
          <a:xfrm>
            <a:off x="1190222" y="5584976"/>
            <a:ext cx="11470662" cy="2427791"/>
            <a:chOff x="0" y="0"/>
            <a:chExt cx="11470661" cy="2427790"/>
          </a:xfrm>
        </p:grpSpPr>
        <p:sp>
          <p:nvSpPr>
            <p:cNvPr id="459" name="生活扶助義務"/>
            <p:cNvSpPr txBox="1"/>
            <p:nvPr/>
          </p:nvSpPr>
          <p:spPr>
            <a:xfrm>
              <a:off x="0" y="0"/>
              <a:ext cx="9432925" cy="55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spcBef>
                  <a:spcPts val="4200"/>
                </a:spcBef>
                <a:defRPr sz="3600">
                  <a:solidFill>
                    <a:srgbClr val="000000"/>
                  </a:solidFill>
                </a:defRPr>
              </a:lvl1pPr>
            </a:lstStyle>
            <a:p>
              <a:pPr/>
              <a:r>
                <a:t>生活扶助義務</a:t>
              </a:r>
            </a:p>
          </p:txBody>
        </p:sp>
        <p:sp>
          <p:nvSpPr>
            <p:cNvPr id="460" name="扶養義務者が，自己の地位に相応の生活水準を維持した上でなお余裕がある場合に，その限度で扶養する義務。成熟子の親に対する扶養義務，親族間一般の扶養義務。"/>
            <p:cNvSpPr txBox="1"/>
            <p:nvPr/>
          </p:nvSpPr>
          <p:spPr>
            <a:xfrm>
              <a:off x="524933" y="598990"/>
              <a:ext cx="10945729" cy="1828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a:solidFill>
                    <a:srgbClr val="000000"/>
                  </a:solidFill>
                </a:defRPr>
              </a:lvl1pPr>
            </a:lstStyle>
            <a:p>
              <a:pPr/>
              <a:r>
                <a:t>　扶養義務者が，自己の地位に相応の生活水準を維持した上でなお余裕がある場合に，その限度で扶養する義務。成熟子の親に対する扶養義務，親族間一般の扶養義務。</a:t>
              </a:r>
            </a:p>
          </p:txBody>
        </p:sp>
      </p:grpSp>
      <p:sp>
        <p:nvSpPr>
          <p:cNvPr id="462" name="親族法の基本"/>
          <p:cNvSpPr txBox="1"/>
          <p:nvPr/>
        </p:nvSpPr>
        <p:spPr>
          <a:xfrm>
            <a:off x="246664" y="241675"/>
            <a:ext cx="392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000">
                <a:solidFill>
                  <a:srgbClr val="FF2600"/>
                </a:solidFill>
              </a:defRPr>
            </a:lvl1pPr>
          </a:lstStyle>
          <a:p>
            <a:pPr/>
            <a:r>
              <a:t>親族法の基本</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4" name="３ヶ月の熟慮期間に行うべきこと（民法915条本文）…"/>
          <p:cNvSpPr txBox="1"/>
          <p:nvPr/>
        </p:nvSpPr>
        <p:spPr>
          <a:xfrm>
            <a:off x="3699043" y="8491536"/>
            <a:ext cx="8577642" cy="96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solidFill>
                  <a:srgbClr val="000000"/>
                </a:solidFill>
              </a:defRPr>
            </a:pPr>
            <a:r>
              <a:t>　３ヶ月の熟慮期間に行うべきこと（民法915条本文）</a:t>
            </a:r>
          </a:p>
          <a:p>
            <a:pPr algn="l">
              <a:defRPr sz="2400">
                <a:solidFill>
                  <a:srgbClr val="000000"/>
                </a:solidFill>
              </a:defRPr>
            </a:pPr>
            <a:r>
              <a:t>　但し，期間伸長の申立てが可能（民法915条但書）</a:t>
            </a:r>
          </a:p>
        </p:txBody>
      </p:sp>
      <p:sp>
        <p:nvSpPr>
          <p:cNvPr id="465" name="相続法の基本"/>
          <p:cNvSpPr txBox="1"/>
          <p:nvPr/>
        </p:nvSpPr>
        <p:spPr>
          <a:xfrm>
            <a:off x="269524" y="231515"/>
            <a:ext cx="392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000">
                <a:solidFill>
                  <a:srgbClr val="FF2600"/>
                </a:solidFill>
              </a:defRPr>
            </a:lvl1pPr>
          </a:lstStyle>
          <a:p>
            <a:pPr/>
            <a:r>
              <a:t>相続法の基本</a:t>
            </a:r>
          </a:p>
        </p:txBody>
      </p:sp>
      <p:sp>
        <p:nvSpPr>
          <p:cNvPr id="466" name="相続の発生"/>
          <p:cNvSpPr txBox="1"/>
          <p:nvPr/>
        </p:nvSpPr>
        <p:spPr>
          <a:xfrm>
            <a:off x="768817" y="1273405"/>
            <a:ext cx="27813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000000"/>
                </a:solidFill>
              </a:defRPr>
            </a:lvl1pPr>
          </a:lstStyle>
          <a:p>
            <a:pPr/>
            <a:r>
              <a:t>相続の発生</a:t>
            </a:r>
          </a:p>
        </p:txBody>
      </p:sp>
      <p:sp>
        <p:nvSpPr>
          <p:cNvPr id="467" name="相続は被相続人の死亡によって開始する（民法882条）。死亡には失踪宣告や認定死亡（災害による行方不明の場合など。戸籍法89条）も含まれる。相続人は，相続開始の時（被相続人の死亡の時）から，被相続人の財産に属した一切の権利義務を承継する（民法896条）。"/>
          <p:cNvSpPr txBox="1"/>
          <p:nvPr/>
        </p:nvSpPr>
        <p:spPr>
          <a:xfrm>
            <a:off x="1224088" y="1937985"/>
            <a:ext cx="10945729" cy="19304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solidFill>
                  <a:srgbClr val="000000"/>
                </a:solidFill>
              </a:defRPr>
            </a:lvl1pPr>
          </a:lstStyle>
          <a:p>
            <a:pPr/>
            <a:r>
              <a:t>　相続は被相続人の死亡によって開始する（民法882条）。死亡には失踪宣告や認定死亡（災害による行方不明の場合など。戸籍法89条）も含まれる。相続人は，相続開始の時（被相続人の死亡の時）から，被相続人の財産に属した一切の権利義務を承継する（民法896条）。</a:t>
            </a:r>
          </a:p>
        </p:txBody>
      </p:sp>
      <p:sp>
        <p:nvSpPr>
          <p:cNvPr id="468" name="相続人"/>
          <p:cNvSpPr txBox="1"/>
          <p:nvPr/>
        </p:nvSpPr>
        <p:spPr>
          <a:xfrm>
            <a:off x="861950" y="4143605"/>
            <a:ext cx="17145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000000"/>
                </a:solidFill>
              </a:defRPr>
            </a:lvl1pPr>
          </a:lstStyle>
          <a:p>
            <a:pPr/>
            <a:r>
              <a:t>相続人</a:t>
            </a:r>
          </a:p>
        </p:txBody>
      </p:sp>
      <p:sp>
        <p:nvSpPr>
          <p:cNvPr id="469" name="① 配偶者…"/>
          <p:cNvSpPr txBox="1"/>
          <p:nvPr/>
        </p:nvSpPr>
        <p:spPr>
          <a:xfrm>
            <a:off x="1241022" y="4838256"/>
            <a:ext cx="7204936" cy="223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solidFill>
                  <a:srgbClr val="000000"/>
                </a:solidFill>
              </a:defRPr>
            </a:pPr>
            <a:r>
              <a:t>　①　配偶者</a:t>
            </a:r>
          </a:p>
          <a:p>
            <a:pPr algn="l">
              <a:defRPr sz="2400">
                <a:solidFill>
                  <a:srgbClr val="000000"/>
                </a:solidFill>
              </a:defRPr>
            </a:pPr>
            <a:r>
              <a:t>　②　血族相続人</a:t>
            </a:r>
          </a:p>
          <a:p>
            <a:pPr algn="l">
              <a:defRPr sz="2400">
                <a:solidFill>
                  <a:srgbClr val="000000"/>
                </a:solidFill>
              </a:defRPr>
            </a:pPr>
            <a:r>
              <a:t>　　　　　第１順位　　子</a:t>
            </a:r>
          </a:p>
          <a:p>
            <a:pPr algn="l">
              <a:defRPr sz="2400">
                <a:solidFill>
                  <a:srgbClr val="000000"/>
                </a:solidFill>
              </a:defRPr>
            </a:pPr>
            <a:r>
              <a:t>　　　　　第２順位　　直系尊属（親等が近い方）</a:t>
            </a:r>
          </a:p>
          <a:p>
            <a:pPr algn="l">
              <a:defRPr sz="2400">
                <a:solidFill>
                  <a:srgbClr val="000000"/>
                </a:solidFill>
              </a:defRPr>
            </a:pPr>
            <a:r>
              <a:t>　　　　　第３順位　　兄弟姉妹</a:t>
            </a:r>
          </a:p>
        </p:txBody>
      </p:sp>
      <p:sp>
        <p:nvSpPr>
          <p:cNvPr id="470" name="① 単純承認…"/>
          <p:cNvSpPr txBox="1"/>
          <p:nvPr/>
        </p:nvSpPr>
        <p:spPr>
          <a:xfrm>
            <a:off x="1241022" y="8043327"/>
            <a:ext cx="3316619" cy="1320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solidFill>
                  <a:srgbClr val="000000"/>
                </a:solidFill>
              </a:defRPr>
            </a:pPr>
            <a:r>
              <a:t>　①　単純承認</a:t>
            </a:r>
          </a:p>
          <a:p>
            <a:pPr algn="l">
              <a:defRPr sz="2400">
                <a:solidFill>
                  <a:srgbClr val="000000"/>
                </a:solidFill>
              </a:defRPr>
            </a:pPr>
            <a:r>
              <a:t>　②　限定承認</a:t>
            </a:r>
          </a:p>
          <a:p>
            <a:pPr algn="l">
              <a:defRPr sz="2400">
                <a:solidFill>
                  <a:srgbClr val="000000"/>
                </a:solidFill>
              </a:defRPr>
            </a:pPr>
            <a:r>
              <a:t>　③　相続放棄</a:t>
            </a:r>
          </a:p>
        </p:txBody>
      </p:sp>
      <p:sp>
        <p:nvSpPr>
          <p:cNvPr id="471" name="相続の承認・放棄"/>
          <p:cNvSpPr txBox="1"/>
          <p:nvPr/>
        </p:nvSpPr>
        <p:spPr>
          <a:xfrm>
            <a:off x="781517" y="7369404"/>
            <a:ext cx="43815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000000"/>
                </a:solidFill>
              </a:defRPr>
            </a:lvl1pPr>
          </a:lstStyle>
          <a:p>
            <a:pPr/>
            <a:r>
              <a:t>相続の承認・放棄</a:t>
            </a:r>
          </a:p>
        </p:txBody>
      </p:sp>
      <p:pic>
        <p:nvPicPr>
          <p:cNvPr id="472" name="イメージ" descr="イメージ"/>
          <p:cNvPicPr>
            <a:picLocks noChangeAspect="1"/>
          </p:cNvPicPr>
          <p:nvPr/>
        </p:nvPicPr>
        <p:blipFill>
          <a:blip r:embed="rId2">
            <a:extLst/>
          </a:blip>
          <a:stretch>
            <a:fillRect/>
          </a:stretch>
        </p:blipFill>
        <p:spPr>
          <a:xfrm>
            <a:off x="3667641" y="8521324"/>
            <a:ext cx="152978" cy="905625"/>
          </a:xfrm>
          <a:prstGeom prst="rect">
            <a:avLst/>
          </a:prstGeom>
          <a:ln w="12700">
            <a:miter lim="400000"/>
          </a:ln>
        </p:spPr>
      </p:pic>
      <p:pic>
        <p:nvPicPr>
          <p:cNvPr id="473" name="イメージ" descr="イメージ"/>
          <p:cNvPicPr>
            <a:picLocks noChangeAspect="1"/>
          </p:cNvPicPr>
          <p:nvPr/>
        </p:nvPicPr>
        <p:blipFill>
          <a:blip r:embed="rId2">
            <a:extLst/>
          </a:blip>
          <a:stretch>
            <a:fillRect/>
          </a:stretch>
        </p:blipFill>
        <p:spPr>
          <a:xfrm>
            <a:off x="8311163" y="5673057"/>
            <a:ext cx="255620" cy="1513267"/>
          </a:xfrm>
          <a:prstGeom prst="rect">
            <a:avLst/>
          </a:prstGeom>
          <a:ln w="12700">
            <a:miter lim="400000"/>
          </a:ln>
        </p:spPr>
      </p:pic>
      <p:sp>
        <p:nvSpPr>
          <p:cNvPr id="474" name="子と兄弟姉妹について代襲相続制度（民法887条，889条）"/>
          <p:cNvSpPr txBox="1"/>
          <p:nvPr/>
        </p:nvSpPr>
        <p:spPr>
          <a:xfrm>
            <a:off x="8722152" y="5718490"/>
            <a:ext cx="3681791" cy="1422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solidFill>
                  <a:srgbClr val="000000"/>
                </a:solidFill>
              </a:defRPr>
            </a:lvl1pPr>
          </a:lstStyle>
          <a:p>
            <a:pPr/>
            <a:r>
              <a:t>　子と兄弟姉妹について代襲相続制度（民法887条，889条）</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6" name="遺言"/>
          <p:cNvSpPr txBox="1"/>
          <p:nvPr/>
        </p:nvSpPr>
        <p:spPr>
          <a:xfrm>
            <a:off x="889890" y="2930640"/>
            <a:ext cx="927101"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000000"/>
                </a:solidFill>
              </a:defRPr>
            </a:lvl1pPr>
          </a:lstStyle>
          <a:p>
            <a:pPr/>
            <a:r>
              <a:t>遺言</a:t>
            </a:r>
          </a:p>
        </p:txBody>
      </p:sp>
      <p:sp>
        <p:nvSpPr>
          <p:cNvPr id="477" name="遺言は，その効果が遺言者の死亡後に発生するため，厳格な様式行為とされている。…"/>
          <p:cNvSpPr txBox="1"/>
          <p:nvPr/>
        </p:nvSpPr>
        <p:spPr>
          <a:xfrm>
            <a:off x="1784046" y="4057650"/>
            <a:ext cx="11074039" cy="1638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200">
                <a:solidFill>
                  <a:srgbClr val="000000"/>
                </a:solidFill>
              </a:defRPr>
            </a:pPr>
            <a:r>
              <a:t>　遺言は，その効果が遺言者の死亡後に発生するため，厳格な様式行為とされている。</a:t>
            </a:r>
          </a:p>
          <a:p>
            <a:pPr algn="l">
              <a:defRPr sz="2200">
                <a:solidFill>
                  <a:srgbClr val="000000"/>
                </a:solidFill>
              </a:defRPr>
            </a:pPr>
            <a:r>
              <a:t>　公正証書遺言</a:t>
            </a:r>
          </a:p>
          <a:p>
            <a:pPr algn="l">
              <a:defRPr sz="2200">
                <a:solidFill>
                  <a:srgbClr val="000000"/>
                </a:solidFill>
              </a:defRPr>
            </a:pPr>
            <a:r>
              <a:t>　自筆証書遺言</a:t>
            </a:r>
          </a:p>
          <a:p>
            <a:pPr algn="l">
              <a:defRPr sz="2200">
                <a:solidFill>
                  <a:srgbClr val="000000"/>
                </a:solidFill>
              </a:defRPr>
            </a:pPr>
            <a:r>
              <a:t>　秘密証書遺言</a:t>
            </a:r>
          </a:p>
        </p:txBody>
      </p:sp>
      <p:sp>
        <p:nvSpPr>
          <p:cNvPr id="478" name="要式行為"/>
          <p:cNvSpPr txBox="1"/>
          <p:nvPr/>
        </p:nvSpPr>
        <p:spPr>
          <a:xfrm>
            <a:off x="1435755" y="3579618"/>
            <a:ext cx="9432926"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2800">
                <a:solidFill>
                  <a:srgbClr val="000000"/>
                </a:solidFill>
              </a:defRPr>
            </a:lvl1pPr>
          </a:lstStyle>
          <a:p>
            <a:pPr/>
            <a:r>
              <a:t>要式行為</a:t>
            </a:r>
          </a:p>
        </p:txBody>
      </p:sp>
      <p:sp>
        <p:nvSpPr>
          <p:cNvPr id="479" name="検認手続が必要"/>
          <p:cNvSpPr txBox="1"/>
          <p:nvPr/>
        </p:nvSpPr>
        <p:spPr>
          <a:xfrm>
            <a:off x="4549744" y="5006112"/>
            <a:ext cx="3681792" cy="381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200">
                <a:solidFill>
                  <a:srgbClr val="000000"/>
                </a:solidFill>
              </a:defRPr>
            </a:lvl1pPr>
          </a:lstStyle>
          <a:p>
            <a:pPr/>
            <a:r>
              <a:t>検認手続が必要</a:t>
            </a:r>
          </a:p>
        </p:txBody>
      </p:sp>
      <p:sp>
        <p:nvSpPr>
          <p:cNvPr id="480" name="遺言能力"/>
          <p:cNvSpPr txBox="1"/>
          <p:nvPr/>
        </p:nvSpPr>
        <p:spPr>
          <a:xfrm>
            <a:off x="1435755" y="5982033"/>
            <a:ext cx="9432926"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2800">
                <a:solidFill>
                  <a:srgbClr val="000000"/>
                </a:solidFill>
              </a:defRPr>
            </a:lvl1pPr>
          </a:lstStyle>
          <a:p>
            <a:pPr/>
            <a:r>
              <a:t>遺言能力</a:t>
            </a:r>
          </a:p>
        </p:txBody>
      </p:sp>
      <p:sp>
        <p:nvSpPr>
          <p:cNvPr id="481" name="15歳に達した者は，有効に遺言ができる。…"/>
          <p:cNvSpPr txBox="1"/>
          <p:nvPr/>
        </p:nvSpPr>
        <p:spPr>
          <a:xfrm>
            <a:off x="1749022" y="6445122"/>
            <a:ext cx="11144087" cy="167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200">
                <a:solidFill>
                  <a:srgbClr val="000000"/>
                </a:solidFill>
              </a:defRPr>
            </a:pPr>
            <a:r>
              <a:t>　15歳に達した者は，有効に遺言ができる。</a:t>
            </a:r>
          </a:p>
          <a:p>
            <a:pPr algn="l">
              <a:defRPr sz="2200">
                <a:solidFill>
                  <a:srgbClr val="000000"/>
                </a:solidFill>
              </a:defRPr>
            </a:pPr>
            <a:r>
              <a:t>　被保佐人も法律上は遺言ができる（が，実際にはかなり困難）。</a:t>
            </a:r>
          </a:p>
          <a:p>
            <a:pPr algn="l">
              <a:defRPr sz="2200">
                <a:solidFill>
                  <a:srgbClr val="000000"/>
                </a:solidFill>
              </a:defRPr>
            </a:pPr>
            <a:r>
              <a:t>　被後見人も能力回復時は遺言ができる（が，実際にはかなり困難）。</a:t>
            </a:r>
          </a:p>
          <a:p>
            <a:pPr algn="l">
              <a:defRPr sz="2200">
                <a:solidFill>
                  <a:srgbClr val="000000"/>
                </a:solidFill>
              </a:defRPr>
            </a:pPr>
            <a:r>
              <a:t>　言うまでもなく，後で意思無能力を理由に遺言の効力が争われることがある。</a:t>
            </a:r>
          </a:p>
        </p:txBody>
      </p:sp>
      <p:sp>
        <p:nvSpPr>
          <p:cNvPr id="482" name="撤回の自由"/>
          <p:cNvSpPr txBox="1"/>
          <p:nvPr/>
        </p:nvSpPr>
        <p:spPr>
          <a:xfrm>
            <a:off x="1435755" y="8223931"/>
            <a:ext cx="9432926"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2800">
                <a:solidFill>
                  <a:srgbClr val="000000"/>
                </a:solidFill>
              </a:defRPr>
            </a:lvl1pPr>
          </a:lstStyle>
          <a:p>
            <a:pPr/>
            <a:r>
              <a:t>撤回の自由</a:t>
            </a:r>
          </a:p>
        </p:txBody>
      </p:sp>
      <p:sp>
        <p:nvSpPr>
          <p:cNvPr id="483" name="遺留分"/>
          <p:cNvSpPr txBox="1"/>
          <p:nvPr/>
        </p:nvSpPr>
        <p:spPr>
          <a:xfrm>
            <a:off x="1435755" y="8783540"/>
            <a:ext cx="9432926"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2800">
                <a:solidFill>
                  <a:srgbClr val="000000"/>
                </a:solidFill>
              </a:defRPr>
            </a:lvl1pPr>
          </a:lstStyle>
          <a:p>
            <a:pPr/>
            <a:r>
              <a:t>遺留分</a:t>
            </a:r>
          </a:p>
        </p:txBody>
      </p:sp>
      <p:sp>
        <p:nvSpPr>
          <p:cNvPr id="484" name="相続法の基本"/>
          <p:cNvSpPr txBox="1"/>
          <p:nvPr/>
        </p:nvSpPr>
        <p:spPr>
          <a:xfrm>
            <a:off x="269524" y="231515"/>
            <a:ext cx="392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000">
                <a:solidFill>
                  <a:srgbClr val="FF2600"/>
                </a:solidFill>
              </a:defRPr>
            </a:lvl1pPr>
          </a:lstStyle>
          <a:p>
            <a:pPr/>
            <a:r>
              <a:t>相続法の基本</a:t>
            </a:r>
          </a:p>
        </p:txBody>
      </p:sp>
      <p:pic>
        <p:nvPicPr>
          <p:cNvPr id="485" name="イメージ" descr="イメージ"/>
          <p:cNvPicPr>
            <a:picLocks noChangeAspect="1"/>
          </p:cNvPicPr>
          <p:nvPr/>
        </p:nvPicPr>
        <p:blipFill>
          <a:blip r:embed="rId2">
            <a:extLst/>
          </a:blip>
          <a:srcRect l="0" t="3199" r="0" b="3199"/>
          <a:stretch>
            <a:fillRect/>
          </a:stretch>
        </p:blipFill>
        <p:spPr>
          <a:xfrm>
            <a:off x="4186730" y="4947972"/>
            <a:ext cx="132916" cy="736511"/>
          </a:xfrm>
          <a:prstGeom prst="rect">
            <a:avLst/>
          </a:prstGeom>
          <a:ln w="12700">
            <a:miter lim="400000"/>
          </a:ln>
        </p:spPr>
      </p:pic>
      <p:sp>
        <p:nvSpPr>
          <p:cNvPr id="486" name="法定相続分"/>
          <p:cNvSpPr txBox="1"/>
          <p:nvPr/>
        </p:nvSpPr>
        <p:spPr>
          <a:xfrm>
            <a:off x="889890" y="1482840"/>
            <a:ext cx="2843690" cy="50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a:solidFill>
                  <a:srgbClr val="000000"/>
                </a:solidFill>
              </a:defRPr>
            </a:lvl1pPr>
          </a:lstStyle>
          <a:p>
            <a:pPr/>
            <a:r>
              <a:t>法定相続分</a:t>
            </a:r>
          </a:p>
        </p:txBody>
      </p:sp>
      <p:sp>
        <p:nvSpPr>
          <p:cNvPr id="487" name="双方向矢印"/>
          <p:cNvSpPr/>
          <p:nvPr/>
        </p:nvSpPr>
        <p:spPr>
          <a:xfrm rot="5400000">
            <a:off x="1146978" y="2394263"/>
            <a:ext cx="908280" cy="132955"/>
          </a:xfrm>
          <a:prstGeom prst="leftRightArrow">
            <a:avLst>
              <a:gd name="adj1" fmla="val 32000"/>
              <a:gd name="adj2" fmla="val 169642"/>
            </a:avLst>
          </a:prstGeom>
          <a:blipFill>
            <a:blip r:embed="rId3"/>
          </a:blipFill>
          <a:ln w="12700">
            <a:miter lim="400000"/>
          </a:ln>
          <a:effectLst>
            <a:outerShdw sx="100000" sy="100000" kx="0" ky="0" algn="b" rotWithShape="0" blurRad="50800" dist="12700" dir="0">
              <a:srgbClr val="000000">
                <a:alpha val="60000"/>
              </a:srgbClr>
            </a:outerShdw>
          </a:effectLst>
        </p:spPr>
        <p:txBody>
          <a:bodyPr lIns="50800" tIns="50800" rIns="50800" bIns="50800" anchor="ctr"/>
          <a:lstStyle/>
          <a:p>
            <a:pPr>
              <a:defRPr sz="3200">
                <a:solidFill>
                  <a:srgbClr val="F2EBDB"/>
                </a:solidFill>
              </a:defRPr>
            </a:p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9" name="遺言"/>
          <p:cNvSpPr txBox="1"/>
          <p:nvPr/>
        </p:nvSpPr>
        <p:spPr>
          <a:xfrm>
            <a:off x="773050" y="1273405"/>
            <a:ext cx="1181101"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a:solidFill>
                  <a:srgbClr val="000000"/>
                </a:solidFill>
              </a:defRPr>
            </a:lvl1pPr>
          </a:lstStyle>
          <a:p>
            <a:pPr/>
            <a:r>
              <a:t>遺言</a:t>
            </a:r>
          </a:p>
        </p:txBody>
      </p:sp>
      <p:sp>
        <p:nvSpPr>
          <p:cNvPr id="490" name="在宅一人暮らしの被後見人（精神発達遅滞）の方について，遺言能力があるのではないかと考え，説明してみたが，日によって意向がコロコロ変わった。法律上は不可能ではないとしても，実際に遺言書を作成するとなると，本人の真意を確定することはありえないと思われる。"/>
          <p:cNvSpPr txBox="1"/>
          <p:nvPr/>
        </p:nvSpPr>
        <p:spPr>
          <a:xfrm>
            <a:off x="1627102" y="2598459"/>
            <a:ext cx="10945729" cy="177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solidFill>
                  <a:srgbClr val="000000"/>
                </a:solidFill>
              </a:defRPr>
            </a:lvl1pPr>
          </a:lstStyle>
          <a:p>
            <a:pPr/>
            <a:r>
              <a:t>　在宅一人暮らしの被後見人（精神発達遅滞）の方について，遺言能力があるのではないかと考え，説明してみたが，日によって意向がコロコロ変わった。法律上は不可能ではないとしても，実際に遺言書を作成するとなると，本人の真意を確定することはありえないと思われる。　</a:t>
            </a:r>
          </a:p>
        </p:txBody>
      </p:sp>
      <p:sp>
        <p:nvSpPr>
          <p:cNvPr id="491" name="被後見人，被保佐人の遺言は実際には難しい。"/>
          <p:cNvSpPr txBox="1"/>
          <p:nvPr/>
        </p:nvSpPr>
        <p:spPr>
          <a:xfrm>
            <a:off x="1308755" y="1974032"/>
            <a:ext cx="10387290"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solidFill>
                  <a:srgbClr val="000000"/>
                </a:solidFill>
              </a:defRPr>
            </a:lvl1pPr>
          </a:lstStyle>
          <a:p>
            <a:pPr/>
            <a:r>
              <a:t>被後見人，被保佐人の遺言は実際には難しい。</a:t>
            </a:r>
          </a:p>
        </p:txBody>
      </p:sp>
      <p:sp>
        <p:nvSpPr>
          <p:cNvPr id="492" name="高齢者の遺言を引き受ける場合（参考）"/>
          <p:cNvSpPr txBox="1"/>
          <p:nvPr/>
        </p:nvSpPr>
        <p:spPr>
          <a:xfrm>
            <a:off x="1344315" y="4808049"/>
            <a:ext cx="9432926"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solidFill>
                  <a:srgbClr val="000000"/>
                </a:solidFill>
              </a:defRPr>
            </a:lvl1pPr>
          </a:lstStyle>
          <a:p>
            <a:pPr/>
            <a:r>
              <a:t>高齢者の遺言を引き受ける場合（参考）</a:t>
            </a:r>
          </a:p>
        </p:txBody>
      </p:sp>
      <p:sp>
        <p:nvSpPr>
          <p:cNvPr id="493" name="当職において高齢者の遺言作成を引き受ける場合には，従前から依頼者と親交があり，依頼者の判断能力が確保されていることが明らかである場合でない限り，成年後見用診断書の提出を求めている。そこで制度利用不要又は補助相当の診断が得られない限り，受任しないことにしている。"/>
          <p:cNvSpPr txBox="1"/>
          <p:nvPr/>
        </p:nvSpPr>
        <p:spPr>
          <a:xfrm>
            <a:off x="1627102" y="5483480"/>
            <a:ext cx="10945729" cy="177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solidFill>
                  <a:srgbClr val="000000"/>
                </a:solidFill>
              </a:defRPr>
            </a:lvl1pPr>
          </a:lstStyle>
          <a:p>
            <a:pPr/>
            <a:r>
              <a:t>　当職において高齢者の遺言作成を引き受ける場合には，従前から依頼者と親交があり，依頼者の判断能力が確保されていることが明らかである場合でない限り，成年後見用診断書の提出を求めている。そこで制度利用不要又は補助相当の診断が得られない限り，受任しないことにしている。</a:t>
            </a:r>
          </a:p>
        </p:txBody>
      </p:sp>
      <p:sp>
        <p:nvSpPr>
          <p:cNvPr id="494" name="撤回の自由"/>
          <p:cNvSpPr txBox="1"/>
          <p:nvPr/>
        </p:nvSpPr>
        <p:spPr>
          <a:xfrm>
            <a:off x="1435755" y="7641510"/>
            <a:ext cx="9432926"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solidFill>
                  <a:srgbClr val="000000"/>
                </a:solidFill>
              </a:defRPr>
            </a:lvl1pPr>
          </a:lstStyle>
          <a:p>
            <a:pPr/>
            <a:r>
              <a:t>撤回の自由</a:t>
            </a:r>
          </a:p>
        </p:txBody>
      </p:sp>
      <p:sp>
        <p:nvSpPr>
          <p:cNvPr id="495" name="遺留分（遺言の事由の制限）"/>
          <p:cNvSpPr txBox="1"/>
          <p:nvPr/>
        </p:nvSpPr>
        <p:spPr>
          <a:xfrm>
            <a:off x="1435755" y="8580340"/>
            <a:ext cx="9432926"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a:solidFill>
                  <a:srgbClr val="000000"/>
                </a:solidFill>
              </a:defRPr>
            </a:lvl1pPr>
          </a:lstStyle>
          <a:p>
            <a:pPr/>
            <a:r>
              <a:t>遺留分（遺言の事由の制限）</a:t>
            </a:r>
          </a:p>
        </p:txBody>
      </p:sp>
      <p:sp>
        <p:nvSpPr>
          <p:cNvPr id="496" name="相続法の基本"/>
          <p:cNvSpPr txBox="1"/>
          <p:nvPr/>
        </p:nvSpPr>
        <p:spPr>
          <a:xfrm>
            <a:off x="269524" y="231515"/>
            <a:ext cx="392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000">
                <a:solidFill>
                  <a:srgbClr val="FF2600"/>
                </a:solidFill>
              </a:defRPr>
            </a:lvl1pPr>
          </a:lstStyle>
          <a:p>
            <a:pPr/>
            <a:r>
              <a:t>相続法の基本</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8" name="相続法の基本"/>
          <p:cNvSpPr txBox="1"/>
          <p:nvPr/>
        </p:nvSpPr>
        <p:spPr>
          <a:xfrm>
            <a:off x="269524" y="231515"/>
            <a:ext cx="392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000">
                <a:solidFill>
                  <a:srgbClr val="FF2600"/>
                </a:solidFill>
              </a:defRPr>
            </a:lvl1pPr>
          </a:lstStyle>
          <a:p>
            <a:pPr/>
            <a:r>
              <a:t>相続法の基本</a:t>
            </a:r>
          </a:p>
        </p:txBody>
      </p:sp>
      <p:sp>
        <p:nvSpPr>
          <p:cNvPr id="499" name="特別寄与制度の創設（民法1050条）"/>
          <p:cNvSpPr txBox="1"/>
          <p:nvPr/>
        </p:nvSpPr>
        <p:spPr>
          <a:xfrm>
            <a:off x="721360" y="1443989"/>
            <a:ext cx="783590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00000"/>
                </a:solidFill>
              </a:defRPr>
            </a:lvl1pPr>
          </a:lstStyle>
          <a:p>
            <a:pPr/>
            <a:r>
              <a:t>特別寄与制度の創設（民法1050条）</a:t>
            </a:r>
          </a:p>
        </p:txBody>
      </p:sp>
      <p:sp>
        <p:nvSpPr>
          <p:cNvPr id="500" name="被相続人に対して無償で療養看護その他の労務の提供をしたことにより被相続人の財産の維持又は増加について特別の寄与をした被相続人の親族（相続人，相続の放棄をした者及び第891条の規定に該当し又は廃除によってその相続権を失った者を除く。以下この条において「特別寄与者」という。）は，相続の開始後，相続人に対し，特別寄与者の寄与に応じた額の金銭（以下この条において「特別寄与料」という。）の支払を請求することができる。"/>
          <p:cNvSpPr txBox="1"/>
          <p:nvPr/>
        </p:nvSpPr>
        <p:spPr>
          <a:xfrm>
            <a:off x="1385569" y="2300741"/>
            <a:ext cx="11082640" cy="34452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600">
                <a:solidFill>
                  <a:srgbClr val="000000"/>
                </a:solidFill>
              </a:defRPr>
            </a:lvl1pPr>
          </a:lstStyle>
          <a:p>
            <a:pPr/>
            <a:r>
              <a:t>　被相続人に対して無償で療養看護その他の労務の提供をしたことにより被相続人の財産の維持又は増加について特別の寄与をした被相続人の親族（相続人，相続の放棄をした者及び第891条の規定に該当し又は廃除によってその相続権を失った者を除く。以下この条において「特別寄与者」という。）は，相続の開始後，相続人に対し，特別寄与者の寄与に応じた額の金銭（以下この条において「特別寄与料」という。）の支払を請求することができる。</a:t>
            </a:r>
          </a:p>
        </p:txBody>
      </p:sp>
      <p:sp>
        <p:nvSpPr>
          <p:cNvPr id="501" name="特別寄与料の支払について，当事者間に協議が調わないとき，又は協議をすることができないときは，特別寄与者は、家庭裁判所に対して協議に代わる処分を請求することができる。ただし、特別寄与者が相続の開始及び相続人を知った時から６箇月を経過したとき、又は相続開始の時から１年を経過したときは、この限りでない。"/>
          <p:cNvSpPr txBox="1"/>
          <p:nvPr/>
        </p:nvSpPr>
        <p:spPr>
          <a:xfrm>
            <a:off x="1391158" y="5955030"/>
            <a:ext cx="11071463" cy="294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600">
                <a:solidFill>
                  <a:srgbClr val="000000"/>
                </a:solidFill>
              </a:defRPr>
            </a:lvl1pPr>
          </a:lstStyle>
          <a:p>
            <a:pPr/>
            <a:r>
              <a:t>　特別寄与料の支払について，当事者間に協議が調わないとき，又は協議をすることができないときは，特別寄与者は、家庭裁判所に対して協議に代わる処分を請求することができる。ただし、特別寄与者が相続の開始及び相続人を知った時から６箇月を経過したとき、又は相続開始の時から１年を経過したときは、この限りでない。</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66" name="グループ"/>
          <p:cNvGrpSpPr/>
          <p:nvPr/>
        </p:nvGrpSpPr>
        <p:grpSpPr>
          <a:xfrm>
            <a:off x="747816" y="2589686"/>
            <a:ext cx="11509167" cy="5195581"/>
            <a:chOff x="0" y="0"/>
            <a:chExt cx="11509165" cy="5195580"/>
          </a:xfrm>
        </p:grpSpPr>
        <p:sp>
          <p:nvSpPr>
            <p:cNvPr id="150" name="民法"/>
            <p:cNvSpPr txBox="1"/>
            <p:nvPr/>
          </p:nvSpPr>
          <p:spPr>
            <a:xfrm>
              <a:off x="-1" y="2191345"/>
              <a:ext cx="1536701" cy="812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600">
                  <a:solidFill>
                    <a:srgbClr val="000000"/>
                  </a:solidFill>
                </a:defRPr>
              </a:lvl1pPr>
            </a:lstStyle>
            <a:p>
              <a:pPr/>
              <a:r>
                <a:t>民法</a:t>
              </a:r>
            </a:p>
          </p:txBody>
        </p:sp>
        <p:sp>
          <p:nvSpPr>
            <p:cNvPr id="151" name="総則"/>
            <p:cNvSpPr txBox="1"/>
            <p:nvPr/>
          </p:nvSpPr>
          <p:spPr>
            <a:xfrm>
              <a:off x="2559870" y="197474"/>
              <a:ext cx="1536701" cy="812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600">
                  <a:solidFill>
                    <a:srgbClr val="000000"/>
                  </a:solidFill>
                </a:defRPr>
              </a:lvl1pPr>
            </a:lstStyle>
            <a:p>
              <a:pPr/>
              <a:r>
                <a:t>総則</a:t>
              </a:r>
            </a:p>
          </p:txBody>
        </p:sp>
        <p:sp>
          <p:nvSpPr>
            <p:cNvPr id="152" name="物権"/>
            <p:cNvSpPr txBox="1"/>
            <p:nvPr/>
          </p:nvSpPr>
          <p:spPr>
            <a:xfrm>
              <a:off x="2559870" y="1194410"/>
              <a:ext cx="1536701" cy="812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600">
                  <a:solidFill>
                    <a:srgbClr val="000000"/>
                  </a:solidFill>
                </a:defRPr>
              </a:lvl1pPr>
            </a:lstStyle>
            <a:p>
              <a:pPr/>
              <a:r>
                <a:t>物権</a:t>
              </a:r>
            </a:p>
          </p:txBody>
        </p:sp>
        <p:sp>
          <p:nvSpPr>
            <p:cNvPr id="153" name="債権"/>
            <p:cNvSpPr txBox="1"/>
            <p:nvPr/>
          </p:nvSpPr>
          <p:spPr>
            <a:xfrm>
              <a:off x="2559870" y="2191345"/>
              <a:ext cx="1536701" cy="812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600">
                  <a:solidFill>
                    <a:srgbClr val="000000"/>
                  </a:solidFill>
                </a:defRPr>
              </a:lvl1pPr>
            </a:lstStyle>
            <a:p>
              <a:pPr/>
              <a:r>
                <a:t>債権</a:t>
              </a:r>
            </a:p>
          </p:txBody>
        </p:sp>
        <p:sp>
          <p:nvSpPr>
            <p:cNvPr id="154" name="親族"/>
            <p:cNvSpPr txBox="1"/>
            <p:nvPr/>
          </p:nvSpPr>
          <p:spPr>
            <a:xfrm>
              <a:off x="2559870" y="3188280"/>
              <a:ext cx="1536701" cy="812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600">
                  <a:solidFill>
                    <a:srgbClr val="000000"/>
                  </a:solidFill>
                </a:defRPr>
              </a:lvl1pPr>
            </a:lstStyle>
            <a:p>
              <a:pPr/>
              <a:r>
                <a:t>親族</a:t>
              </a:r>
            </a:p>
          </p:txBody>
        </p:sp>
        <p:sp>
          <p:nvSpPr>
            <p:cNvPr id="155" name="相続"/>
            <p:cNvSpPr txBox="1"/>
            <p:nvPr/>
          </p:nvSpPr>
          <p:spPr>
            <a:xfrm>
              <a:off x="2559870" y="4185216"/>
              <a:ext cx="1536701" cy="812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600">
                  <a:solidFill>
                    <a:srgbClr val="000000"/>
                  </a:solidFill>
                </a:defRPr>
              </a:lvl1pPr>
            </a:lstStyle>
            <a:p>
              <a:pPr/>
              <a:r>
                <a:t>相続</a:t>
              </a:r>
            </a:p>
          </p:txBody>
        </p:sp>
        <p:sp>
          <p:nvSpPr>
            <p:cNvPr id="156" name="１条〜174条の２"/>
            <p:cNvSpPr txBox="1"/>
            <p:nvPr/>
          </p:nvSpPr>
          <p:spPr>
            <a:xfrm>
              <a:off x="4588112" y="280024"/>
              <a:ext cx="5590809"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a:solidFill>
                    <a:srgbClr val="000000"/>
                  </a:solidFill>
                </a:defRPr>
              </a:lvl1pPr>
            </a:lstStyle>
            <a:p>
              <a:pPr/>
              <a:r>
                <a:t>１条〜174条の２</a:t>
              </a:r>
            </a:p>
          </p:txBody>
        </p:sp>
        <p:sp>
          <p:nvSpPr>
            <p:cNvPr id="157" name="175条〜398条の22"/>
            <p:cNvSpPr txBox="1"/>
            <p:nvPr/>
          </p:nvSpPr>
          <p:spPr>
            <a:xfrm>
              <a:off x="4588112" y="1276959"/>
              <a:ext cx="5590809"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a:solidFill>
                    <a:srgbClr val="000000"/>
                  </a:solidFill>
                </a:defRPr>
              </a:lvl1pPr>
            </a:lstStyle>
            <a:p>
              <a:pPr/>
              <a:r>
                <a:t>175条〜398条の22</a:t>
              </a:r>
            </a:p>
          </p:txBody>
        </p:sp>
        <p:sp>
          <p:nvSpPr>
            <p:cNvPr id="158" name="399条〜724条"/>
            <p:cNvSpPr txBox="1"/>
            <p:nvPr/>
          </p:nvSpPr>
          <p:spPr>
            <a:xfrm>
              <a:off x="4588112" y="2273895"/>
              <a:ext cx="5590809"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a:solidFill>
                    <a:srgbClr val="000000"/>
                  </a:solidFill>
                </a:defRPr>
              </a:lvl1pPr>
            </a:lstStyle>
            <a:p>
              <a:pPr/>
              <a:r>
                <a:t>399条〜724条</a:t>
              </a:r>
            </a:p>
          </p:txBody>
        </p:sp>
        <p:sp>
          <p:nvSpPr>
            <p:cNvPr id="159" name="725条〜881条"/>
            <p:cNvSpPr txBox="1"/>
            <p:nvPr/>
          </p:nvSpPr>
          <p:spPr>
            <a:xfrm>
              <a:off x="4588112" y="3270830"/>
              <a:ext cx="5590809"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a:solidFill>
                    <a:srgbClr val="000000"/>
                  </a:solidFill>
                </a:defRPr>
              </a:lvl1pPr>
            </a:lstStyle>
            <a:p>
              <a:pPr/>
              <a:r>
                <a:t>725条〜881条</a:t>
              </a:r>
            </a:p>
          </p:txBody>
        </p:sp>
        <p:sp>
          <p:nvSpPr>
            <p:cNvPr id="160" name="882条〜1050条"/>
            <p:cNvSpPr txBox="1"/>
            <p:nvPr/>
          </p:nvSpPr>
          <p:spPr>
            <a:xfrm>
              <a:off x="4588112" y="4267766"/>
              <a:ext cx="5590809"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a:solidFill>
                    <a:srgbClr val="000000"/>
                  </a:solidFill>
                </a:defRPr>
              </a:lvl1pPr>
            </a:lstStyle>
            <a:p>
              <a:pPr/>
              <a:r>
                <a:t>882条〜1050条</a:t>
              </a:r>
            </a:p>
          </p:txBody>
        </p:sp>
        <p:pic>
          <p:nvPicPr>
            <p:cNvPr id="161" name="イメージ" descr="イメージ"/>
            <p:cNvPicPr>
              <a:picLocks noChangeAspect="1"/>
            </p:cNvPicPr>
            <p:nvPr/>
          </p:nvPicPr>
          <p:blipFill>
            <a:blip r:embed="rId2">
              <a:extLst/>
            </a:blip>
            <a:stretch>
              <a:fillRect/>
            </a:stretch>
          </p:blipFill>
          <p:spPr>
            <a:xfrm>
              <a:off x="8732092" y="1159477"/>
              <a:ext cx="317501" cy="1879601"/>
            </a:xfrm>
            <a:prstGeom prst="rect">
              <a:avLst/>
            </a:prstGeom>
            <a:ln w="12700" cap="flat">
              <a:noFill/>
              <a:miter lim="400000"/>
            </a:ln>
            <a:effectLst/>
          </p:spPr>
        </p:pic>
        <p:sp>
          <p:nvSpPr>
            <p:cNvPr id="162" name="財産法"/>
            <p:cNvSpPr txBox="1"/>
            <p:nvPr/>
          </p:nvSpPr>
          <p:spPr>
            <a:xfrm>
              <a:off x="9261265" y="1692877"/>
              <a:ext cx="2247901" cy="812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600">
                  <a:solidFill>
                    <a:srgbClr val="000000"/>
                  </a:solidFill>
                </a:defRPr>
              </a:lvl1pPr>
            </a:lstStyle>
            <a:p>
              <a:pPr/>
              <a:r>
                <a:t>財産法</a:t>
              </a:r>
            </a:p>
          </p:txBody>
        </p:sp>
        <p:pic>
          <p:nvPicPr>
            <p:cNvPr id="163" name="イメージ" descr="イメージ"/>
            <p:cNvPicPr>
              <a:picLocks noChangeAspect="1"/>
            </p:cNvPicPr>
            <p:nvPr/>
          </p:nvPicPr>
          <p:blipFill>
            <a:blip r:embed="rId2">
              <a:extLst/>
            </a:blip>
            <a:stretch>
              <a:fillRect/>
            </a:stretch>
          </p:blipFill>
          <p:spPr>
            <a:xfrm>
              <a:off x="8732092" y="3159050"/>
              <a:ext cx="317501" cy="1879601"/>
            </a:xfrm>
            <a:prstGeom prst="rect">
              <a:avLst/>
            </a:prstGeom>
            <a:ln w="12700" cap="flat">
              <a:noFill/>
              <a:miter lim="400000"/>
            </a:ln>
            <a:effectLst/>
          </p:spPr>
        </p:pic>
        <p:sp>
          <p:nvSpPr>
            <p:cNvPr id="164" name="親族法"/>
            <p:cNvSpPr txBox="1"/>
            <p:nvPr/>
          </p:nvSpPr>
          <p:spPr>
            <a:xfrm>
              <a:off x="9261265" y="3692450"/>
              <a:ext cx="2247901" cy="812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600">
                  <a:solidFill>
                    <a:srgbClr val="000000"/>
                  </a:solidFill>
                </a:defRPr>
              </a:lvl1pPr>
            </a:lstStyle>
            <a:p>
              <a:pPr/>
              <a:r>
                <a:t>親族法</a:t>
              </a:r>
            </a:p>
          </p:txBody>
        </p:sp>
        <p:pic>
          <p:nvPicPr>
            <p:cNvPr id="165" name="イメージ" descr="イメージ"/>
            <p:cNvPicPr>
              <a:picLocks noChangeAspect="0"/>
            </p:cNvPicPr>
            <p:nvPr/>
          </p:nvPicPr>
          <p:blipFill>
            <a:blip r:embed="rId3">
              <a:extLst/>
            </a:blip>
            <a:srcRect l="0" t="0" r="0" b="0"/>
            <a:stretch>
              <a:fillRect/>
            </a:stretch>
          </p:blipFill>
          <p:spPr>
            <a:xfrm>
              <a:off x="1904716" y="0"/>
              <a:ext cx="552400" cy="5195581"/>
            </a:xfrm>
            <a:prstGeom prst="rect">
              <a:avLst/>
            </a:prstGeom>
            <a:ln w="12700" cap="flat">
              <a:noFill/>
              <a:miter lim="400000"/>
            </a:ln>
            <a:effectLst/>
          </p:spPr>
        </p:pic>
      </p:grpSp>
      <p:sp>
        <p:nvSpPr>
          <p:cNvPr id="167" name="民法典の構成"/>
          <p:cNvSpPr txBox="1"/>
          <p:nvPr/>
        </p:nvSpPr>
        <p:spPr>
          <a:xfrm>
            <a:off x="226344" y="232362"/>
            <a:ext cx="392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000">
                <a:solidFill>
                  <a:srgbClr val="FF2600"/>
                </a:solidFill>
              </a:defRPr>
            </a:lvl1pPr>
          </a:lstStyle>
          <a:p>
            <a:pPr/>
            <a:r>
              <a:t>民法典の構成</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民法典の構成"/>
          <p:cNvSpPr txBox="1"/>
          <p:nvPr/>
        </p:nvSpPr>
        <p:spPr>
          <a:xfrm>
            <a:off x="226344" y="232362"/>
            <a:ext cx="392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000">
                <a:solidFill>
                  <a:srgbClr val="FF2600"/>
                </a:solidFill>
              </a:defRPr>
            </a:lvl1pPr>
          </a:lstStyle>
          <a:p>
            <a:pPr/>
            <a:r>
              <a:t>民法典の構成</a:t>
            </a:r>
          </a:p>
        </p:txBody>
      </p:sp>
      <p:sp>
        <p:nvSpPr>
          <p:cNvPr id="170" name="民法総則編の構成"/>
          <p:cNvSpPr txBox="1"/>
          <p:nvPr/>
        </p:nvSpPr>
        <p:spPr>
          <a:xfrm>
            <a:off x="506733" y="1145648"/>
            <a:ext cx="43815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200">
                <a:solidFill>
                  <a:srgbClr val="000000"/>
                </a:solidFill>
              </a:defRPr>
            </a:lvl1pPr>
          </a:lstStyle>
          <a:p>
            <a:pPr/>
            <a:r>
              <a:t>民法総則編の構成</a:t>
            </a:r>
          </a:p>
        </p:txBody>
      </p:sp>
      <p:graphicFrame>
        <p:nvGraphicFramePr>
          <p:cNvPr id="171" name="表"/>
          <p:cNvGraphicFramePr/>
          <p:nvPr/>
        </p:nvGraphicFramePr>
        <p:xfrm>
          <a:off x="633730" y="2160535"/>
          <a:ext cx="11750041" cy="6951319"/>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390966"/>
                <a:gridCol w="2436535"/>
                <a:gridCol w="7909838"/>
              </a:tblGrid>
              <a:tr h="991231">
                <a:tc>
                  <a:txBody>
                    <a:bodyPr/>
                    <a:lstStyle/>
                    <a:p>
                      <a:pPr algn="l" defTabSz="457200">
                        <a:defRPr>
                          <a:solidFill>
                            <a:srgbClr val="000000"/>
                          </a:solidFill>
                        </a:defRPr>
                      </a:pPr>
                      <a:r>
                        <a:rPr sz="3200"/>
                        <a:t>第１章</a:t>
                      </a:r>
                    </a:p>
                  </a:txBody>
                  <a:tcPr marL="50800" marR="50800" marT="50800" marB="50800" anchor="ctr" anchorCtr="0" horzOverflow="overflow"/>
                </a:tc>
                <a:tc>
                  <a:txBody>
                    <a:bodyPr/>
                    <a:lstStyle/>
                    <a:p>
                      <a:pPr algn="l" defTabSz="457200">
                        <a:defRPr>
                          <a:solidFill>
                            <a:srgbClr val="000000"/>
                          </a:solidFill>
                        </a:defRPr>
                      </a:pPr>
                      <a:r>
                        <a:rPr sz="3200"/>
                        <a:t> 通則</a:t>
                      </a:r>
                    </a:p>
                  </a:txBody>
                  <a:tcPr marL="50800" marR="50800" marT="50800" marB="50800" anchor="ctr" anchorCtr="0" horzOverflow="overflow"/>
                </a:tc>
                <a:tc>
                  <a:txBody>
                    <a:bodyPr/>
                    <a:lstStyle/>
                    <a:p>
                      <a:pPr defTabSz="457200">
                        <a:defRPr>
                          <a:solidFill>
                            <a:srgbClr val="000000"/>
                          </a:solidFill>
                        </a:defRPr>
                      </a:pPr>
                    </a:p>
                  </a:txBody>
                  <a:tcPr marL="50800" marR="50800" marT="50800" marB="50800" anchor="ctr" anchorCtr="0" horzOverflow="overflow"/>
                </a:tc>
              </a:tr>
              <a:tr h="991231">
                <a:tc>
                  <a:txBody>
                    <a:bodyPr/>
                    <a:lstStyle/>
                    <a:p>
                      <a:pPr algn="l" defTabSz="457200">
                        <a:defRPr>
                          <a:solidFill>
                            <a:srgbClr val="000000"/>
                          </a:solidFill>
                        </a:defRPr>
                      </a:pPr>
                      <a:r>
                        <a:rPr sz="3200"/>
                        <a:t>第２章</a:t>
                      </a:r>
                    </a:p>
                  </a:txBody>
                  <a:tcPr marL="50800" marR="50800" marT="50800" marB="50800" anchor="ctr" anchorCtr="0" horzOverflow="overflow"/>
                </a:tc>
                <a:tc>
                  <a:txBody>
                    <a:bodyPr/>
                    <a:lstStyle/>
                    <a:p>
                      <a:pPr algn="l" defTabSz="457200">
                        <a:defRPr>
                          <a:solidFill>
                            <a:srgbClr val="000000"/>
                          </a:solidFill>
                        </a:defRPr>
                      </a:pPr>
                      <a:r>
                        <a:rPr sz="3200"/>
                        <a:t> 人</a:t>
                      </a:r>
                    </a:p>
                  </a:txBody>
                  <a:tcPr marL="50800" marR="50800" marT="50800" marB="50800" anchor="ctr" anchorCtr="0" horzOverflow="overflow"/>
                </a:tc>
                <a:tc>
                  <a:txBody>
                    <a:bodyPr/>
                    <a:lstStyle/>
                    <a:p>
                      <a:pPr algn="l" defTabSz="457200">
                        <a:defRPr>
                          <a:solidFill>
                            <a:srgbClr val="000000"/>
                          </a:solidFill>
                        </a:defRPr>
                      </a:pPr>
                      <a:r>
                        <a:t>　権利能力，行為能力，住所，不在者の財産の管理及び失踪宣告
</a:t>
                      </a:r>
                    </a:p>
                  </a:txBody>
                  <a:tcPr marL="50800" marR="50800" marT="50800" marB="50800" anchor="ctr" anchorCtr="0" horzOverflow="overflow"/>
                </a:tc>
              </a:tr>
              <a:tr h="991231">
                <a:tc>
                  <a:txBody>
                    <a:bodyPr/>
                    <a:lstStyle/>
                    <a:p>
                      <a:pPr algn="l" defTabSz="457200">
                        <a:defRPr>
                          <a:solidFill>
                            <a:srgbClr val="000000"/>
                          </a:solidFill>
                        </a:defRPr>
                      </a:pPr>
                      <a:r>
                        <a:rPr sz="3200"/>
                        <a:t>第３章</a:t>
                      </a:r>
                    </a:p>
                  </a:txBody>
                  <a:tcPr marL="50800" marR="50800" marT="50800" marB="50800" anchor="ctr" anchorCtr="0" horzOverflow="overflow"/>
                </a:tc>
                <a:tc>
                  <a:txBody>
                    <a:bodyPr/>
                    <a:lstStyle/>
                    <a:p>
                      <a:pPr algn="l" defTabSz="457200">
                        <a:defRPr>
                          <a:solidFill>
                            <a:srgbClr val="000000"/>
                          </a:solidFill>
                        </a:defRPr>
                      </a:pPr>
                      <a:r>
                        <a:rPr sz="3200"/>
                        <a:t> 法人</a:t>
                      </a:r>
                    </a:p>
                  </a:txBody>
                  <a:tcPr marL="50800" marR="50800" marT="50800" marB="50800" anchor="ctr" anchorCtr="0" horzOverflow="overflow"/>
                </a:tc>
                <a:tc>
                  <a:txBody>
                    <a:bodyPr/>
                    <a:lstStyle/>
                    <a:p>
                      <a:pPr algn="l" defTabSz="457200">
                        <a:defRPr>
                          <a:solidFill>
                            <a:srgbClr val="000000"/>
                          </a:solidFill>
                        </a:defRPr>
                      </a:pPr>
                    </a:p>
                  </a:txBody>
                  <a:tcPr marL="50800" marR="50800" marT="50800" marB="50800" anchor="ctr" anchorCtr="0" horzOverflow="overflow"/>
                </a:tc>
              </a:tr>
              <a:tr h="991231">
                <a:tc>
                  <a:txBody>
                    <a:bodyPr/>
                    <a:lstStyle/>
                    <a:p>
                      <a:pPr algn="l" defTabSz="457200">
                        <a:defRPr>
                          <a:solidFill>
                            <a:srgbClr val="000000"/>
                          </a:solidFill>
                        </a:defRPr>
                      </a:pPr>
                      <a:r>
                        <a:rPr sz="3200"/>
                        <a:t>第４章</a:t>
                      </a:r>
                    </a:p>
                  </a:txBody>
                  <a:tcPr marL="50800" marR="50800" marT="50800" marB="50800" anchor="ctr" anchorCtr="0" horzOverflow="overflow"/>
                </a:tc>
                <a:tc>
                  <a:txBody>
                    <a:bodyPr/>
                    <a:lstStyle/>
                    <a:p>
                      <a:pPr algn="l" defTabSz="457200">
                        <a:defRPr>
                          <a:solidFill>
                            <a:srgbClr val="000000"/>
                          </a:solidFill>
                        </a:defRPr>
                      </a:pPr>
                      <a:r>
                        <a:rPr sz="3200"/>
                        <a:t> 物</a:t>
                      </a:r>
                    </a:p>
                  </a:txBody>
                  <a:tcPr marL="50800" marR="50800" marT="50800" marB="50800" anchor="ctr" anchorCtr="0" horzOverflow="overflow"/>
                </a:tc>
                <a:tc>
                  <a:txBody>
                    <a:bodyPr/>
                    <a:lstStyle/>
                    <a:p>
                      <a:pPr defTabSz="457200">
                        <a:defRPr>
                          <a:solidFill>
                            <a:srgbClr val="000000"/>
                          </a:solidFill>
                        </a:defRPr>
                      </a:pPr>
                    </a:p>
                  </a:txBody>
                  <a:tcPr marL="50800" marR="50800" marT="50800" marB="50800" anchor="ctr" anchorCtr="0" horzOverflow="overflow"/>
                </a:tc>
              </a:tr>
              <a:tr h="991231">
                <a:tc>
                  <a:txBody>
                    <a:bodyPr/>
                    <a:lstStyle/>
                    <a:p>
                      <a:pPr algn="l" defTabSz="457200">
                        <a:defRPr>
                          <a:solidFill>
                            <a:srgbClr val="000000"/>
                          </a:solidFill>
                        </a:defRPr>
                      </a:pPr>
                      <a:r>
                        <a:rPr sz="3200"/>
                        <a:t>第５章</a:t>
                      </a:r>
                    </a:p>
                  </a:txBody>
                  <a:tcPr marL="50800" marR="50800" marT="50800" marB="50800" anchor="ctr" anchorCtr="0" horzOverflow="overflow"/>
                </a:tc>
                <a:tc>
                  <a:txBody>
                    <a:bodyPr/>
                    <a:lstStyle/>
                    <a:p>
                      <a:pPr algn="l" defTabSz="457200">
                        <a:defRPr>
                          <a:solidFill>
                            <a:srgbClr val="000000"/>
                          </a:solidFill>
                        </a:defRPr>
                      </a:pPr>
                      <a:r>
                        <a:rPr sz="3200"/>
                        <a:t> 法律行為</a:t>
                      </a:r>
                    </a:p>
                  </a:txBody>
                  <a:tcPr marL="50800" marR="50800" marT="50800" marB="50800" anchor="ctr" anchorCtr="0" horzOverflow="overflow"/>
                </a:tc>
                <a:tc>
                  <a:txBody>
                    <a:bodyPr/>
                    <a:lstStyle/>
                    <a:p>
                      <a:pPr algn="l" defTabSz="457200">
                        <a:defRPr>
                          <a:solidFill>
                            <a:srgbClr val="000000"/>
                          </a:solidFill>
                        </a:defRPr>
                      </a:pPr>
                      <a:r>
                        <a:t>　総則，意思表示，代理，無効及び取消し，条件及び期限</a:t>
                      </a:r>
                    </a:p>
                  </a:txBody>
                  <a:tcPr marL="50800" marR="50800" marT="50800" marB="50800" anchor="ctr" anchorCtr="0" horzOverflow="overflow"/>
                </a:tc>
              </a:tr>
              <a:tr h="991231">
                <a:tc>
                  <a:txBody>
                    <a:bodyPr/>
                    <a:lstStyle/>
                    <a:p>
                      <a:pPr algn="l" defTabSz="457200">
                        <a:defRPr>
                          <a:solidFill>
                            <a:srgbClr val="000000"/>
                          </a:solidFill>
                        </a:defRPr>
                      </a:pPr>
                      <a:r>
                        <a:rPr sz="3200"/>
                        <a:t>第６章</a:t>
                      </a:r>
                    </a:p>
                  </a:txBody>
                  <a:tcPr marL="50800" marR="50800" marT="50800" marB="50800" anchor="ctr" anchorCtr="0" horzOverflow="overflow"/>
                </a:tc>
                <a:tc>
                  <a:txBody>
                    <a:bodyPr/>
                    <a:lstStyle/>
                    <a:p>
                      <a:pPr algn="l" defTabSz="457200">
                        <a:defRPr>
                          <a:solidFill>
                            <a:srgbClr val="000000"/>
                          </a:solidFill>
                        </a:defRPr>
                      </a:pPr>
                      <a:r>
                        <a:rPr sz="3200"/>
                        <a:t> 期間の計算</a:t>
                      </a:r>
                    </a:p>
                  </a:txBody>
                  <a:tcPr marL="50800" marR="50800" marT="50800" marB="50800" anchor="ctr" anchorCtr="0" horzOverflow="overflow"/>
                </a:tc>
                <a:tc>
                  <a:txBody>
                    <a:bodyPr/>
                    <a:lstStyle/>
                    <a:p>
                      <a:pPr defTabSz="457200">
                        <a:defRPr>
                          <a:solidFill>
                            <a:srgbClr val="000000"/>
                          </a:solidFill>
                        </a:defRPr>
                      </a:pPr>
                    </a:p>
                  </a:txBody>
                  <a:tcPr marL="50800" marR="50800" marT="50800" marB="50800" anchor="ctr" anchorCtr="0" horzOverflow="overflow"/>
                </a:tc>
              </a:tr>
              <a:tr h="991231">
                <a:tc>
                  <a:txBody>
                    <a:bodyPr/>
                    <a:lstStyle/>
                    <a:p>
                      <a:pPr algn="l" defTabSz="457200">
                        <a:defRPr>
                          <a:solidFill>
                            <a:srgbClr val="000000"/>
                          </a:solidFill>
                        </a:defRPr>
                      </a:pPr>
                      <a:r>
                        <a:rPr sz="3200"/>
                        <a:t>第７章</a:t>
                      </a:r>
                    </a:p>
                  </a:txBody>
                  <a:tcPr marL="50800" marR="50800" marT="50800" marB="50800" anchor="ctr" anchorCtr="0" horzOverflow="overflow"/>
                </a:tc>
                <a:tc>
                  <a:txBody>
                    <a:bodyPr/>
                    <a:lstStyle/>
                    <a:p>
                      <a:pPr algn="l" defTabSz="457200">
                        <a:defRPr>
                          <a:solidFill>
                            <a:srgbClr val="000000"/>
                          </a:solidFill>
                        </a:defRPr>
                      </a:pPr>
                      <a:r>
                        <a:rPr sz="3200"/>
                        <a:t> 時効</a:t>
                      </a:r>
                    </a:p>
                  </a:txBody>
                  <a:tcPr marL="50800" marR="50800" marT="50800" marB="50800" anchor="ctr" anchorCtr="0" horzOverflow="overflow"/>
                </a:tc>
                <a:tc>
                  <a:txBody>
                    <a:bodyPr/>
                    <a:lstStyle/>
                    <a:p>
                      <a:pPr algn="l" defTabSz="457200">
                        <a:defRPr>
                          <a:solidFill>
                            <a:srgbClr val="000000"/>
                          </a:solidFill>
                        </a:defRPr>
                      </a:pPr>
                      <a:r>
                        <a:t>　総則，取得時効，消滅時効</a:t>
                      </a:r>
                    </a:p>
                  </a:txBody>
                  <a:tcPr marL="50800" marR="50800" marT="50800" marB="50800" anchor="ctr" anchorCtr="0" horzOverflow="overflow"/>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民法典の構成"/>
          <p:cNvSpPr txBox="1"/>
          <p:nvPr/>
        </p:nvSpPr>
        <p:spPr>
          <a:xfrm>
            <a:off x="226344" y="232362"/>
            <a:ext cx="392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000">
                <a:solidFill>
                  <a:srgbClr val="FF2600"/>
                </a:solidFill>
              </a:defRPr>
            </a:lvl1pPr>
          </a:lstStyle>
          <a:p>
            <a:pPr/>
            <a:r>
              <a:t>民法典の構成</a:t>
            </a:r>
          </a:p>
        </p:txBody>
      </p:sp>
      <p:sp>
        <p:nvSpPr>
          <p:cNvPr id="174" name="民法物権編の構成"/>
          <p:cNvSpPr txBox="1"/>
          <p:nvPr/>
        </p:nvSpPr>
        <p:spPr>
          <a:xfrm>
            <a:off x="504193" y="1145648"/>
            <a:ext cx="43815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200">
                <a:solidFill>
                  <a:srgbClr val="000000"/>
                </a:solidFill>
              </a:defRPr>
            </a:lvl1pPr>
          </a:lstStyle>
          <a:p>
            <a:pPr/>
            <a:r>
              <a:t>民法物権編の構成</a:t>
            </a:r>
          </a:p>
        </p:txBody>
      </p:sp>
      <p:graphicFrame>
        <p:nvGraphicFramePr>
          <p:cNvPr id="175" name="表"/>
          <p:cNvGraphicFramePr/>
          <p:nvPr/>
        </p:nvGraphicFramePr>
        <p:xfrm>
          <a:off x="633730" y="2160535"/>
          <a:ext cx="11750041" cy="6951319"/>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390966"/>
                <a:gridCol w="2436535"/>
                <a:gridCol w="7909838"/>
              </a:tblGrid>
              <a:tr h="693861">
                <a:tc>
                  <a:txBody>
                    <a:bodyPr/>
                    <a:lstStyle/>
                    <a:p>
                      <a:pPr algn="l" defTabSz="457200">
                        <a:defRPr>
                          <a:solidFill>
                            <a:srgbClr val="000000"/>
                          </a:solidFill>
                        </a:defRPr>
                      </a:pPr>
                      <a:r>
                        <a:rPr sz="3200"/>
                        <a:t>第１章</a:t>
                      </a:r>
                    </a:p>
                  </a:txBody>
                  <a:tcPr marL="50800" marR="50800" marT="50800" marB="50800" anchor="ctr" anchorCtr="0" horzOverflow="overflow"/>
                </a:tc>
                <a:tc>
                  <a:txBody>
                    <a:bodyPr/>
                    <a:lstStyle/>
                    <a:p>
                      <a:pPr algn="l" defTabSz="457200">
                        <a:defRPr>
                          <a:solidFill>
                            <a:srgbClr val="000000"/>
                          </a:solidFill>
                        </a:defRPr>
                      </a:pPr>
                      <a:r>
                        <a:rPr sz="3200"/>
                        <a:t> 総則</a:t>
                      </a:r>
                    </a:p>
                  </a:txBody>
                  <a:tcPr marL="50800" marR="50800" marT="50800" marB="50800" anchor="ctr" anchorCtr="0" horzOverflow="overflow"/>
                </a:tc>
                <a:tc>
                  <a:txBody>
                    <a:bodyPr/>
                    <a:lstStyle/>
                    <a:p>
                      <a:pPr defTabSz="457200">
                        <a:defRPr>
                          <a:solidFill>
                            <a:srgbClr val="000000"/>
                          </a:solidFill>
                        </a:defRPr>
                      </a:pPr>
                    </a:p>
                  </a:txBody>
                  <a:tcPr marL="50800" marR="50800" marT="50800" marB="50800" anchor="ctr" anchorCtr="0" horzOverflow="overflow"/>
                </a:tc>
              </a:tr>
              <a:tr h="693861">
                <a:tc>
                  <a:txBody>
                    <a:bodyPr/>
                    <a:lstStyle/>
                    <a:p>
                      <a:pPr algn="l" defTabSz="457200">
                        <a:defRPr>
                          <a:solidFill>
                            <a:srgbClr val="000000"/>
                          </a:solidFill>
                        </a:defRPr>
                      </a:pPr>
                      <a:r>
                        <a:rPr sz="3200"/>
                        <a:t>第２章</a:t>
                      </a:r>
                    </a:p>
                  </a:txBody>
                  <a:tcPr marL="50800" marR="50800" marT="50800" marB="50800" anchor="ctr" anchorCtr="0" horzOverflow="overflow"/>
                </a:tc>
                <a:tc>
                  <a:txBody>
                    <a:bodyPr/>
                    <a:lstStyle/>
                    <a:p>
                      <a:pPr algn="l" defTabSz="457200">
                        <a:defRPr>
                          <a:solidFill>
                            <a:srgbClr val="000000"/>
                          </a:solidFill>
                        </a:defRPr>
                      </a:pPr>
                      <a:r>
                        <a:rPr sz="3200"/>
                        <a:t> 占有権</a:t>
                      </a:r>
                    </a:p>
                  </a:txBody>
                  <a:tcPr marL="50800" marR="50800" marT="50800" marB="50800" anchor="ctr" anchorCtr="0" horzOverflow="overflow"/>
                </a:tc>
                <a:tc>
                  <a:txBody>
                    <a:bodyPr/>
                    <a:lstStyle/>
                    <a:p>
                      <a:pPr algn="l" defTabSz="457200">
                        <a:defRPr>
                          <a:solidFill>
                            <a:srgbClr val="000000"/>
                          </a:solidFill>
                        </a:defRPr>
                      </a:pPr>
                      <a:r>
                        <a:t>　占有権の取得，占有権の効力，占有権の消滅，準占有</a:t>
                      </a:r>
                    </a:p>
                  </a:txBody>
                  <a:tcPr marL="50800" marR="50800" marT="50800" marB="50800" anchor="ctr" anchorCtr="0" horzOverflow="overflow"/>
                </a:tc>
              </a:tr>
              <a:tr h="693861">
                <a:tc>
                  <a:txBody>
                    <a:bodyPr/>
                    <a:lstStyle/>
                    <a:p>
                      <a:pPr algn="l" defTabSz="457200">
                        <a:defRPr>
                          <a:solidFill>
                            <a:srgbClr val="000000"/>
                          </a:solidFill>
                        </a:defRPr>
                      </a:pPr>
                      <a:r>
                        <a:rPr sz="3200"/>
                        <a:t>第３章</a:t>
                      </a:r>
                    </a:p>
                  </a:txBody>
                  <a:tcPr marL="50800" marR="50800" marT="50800" marB="50800" anchor="ctr" anchorCtr="0" horzOverflow="overflow"/>
                </a:tc>
                <a:tc>
                  <a:txBody>
                    <a:bodyPr/>
                    <a:lstStyle/>
                    <a:p>
                      <a:pPr algn="l" defTabSz="457200">
                        <a:defRPr>
                          <a:solidFill>
                            <a:srgbClr val="000000"/>
                          </a:solidFill>
                        </a:defRPr>
                      </a:pPr>
                      <a:r>
                        <a:rPr sz="3200"/>
                        <a:t> 所有権</a:t>
                      </a:r>
                    </a:p>
                  </a:txBody>
                  <a:tcPr marL="50800" marR="50800" marT="50800" marB="50800" anchor="ctr" anchorCtr="0" horzOverflow="overflow"/>
                </a:tc>
                <a:tc>
                  <a:txBody>
                    <a:bodyPr/>
                    <a:lstStyle/>
                    <a:p>
                      <a:pPr algn="l" defTabSz="457200">
                        <a:defRPr>
                          <a:solidFill>
                            <a:srgbClr val="000000"/>
                          </a:solidFill>
                        </a:defRPr>
                      </a:pPr>
                      <a:r>
                        <a:t>　所有権の限界（所有権の内容及び範囲，相隣関係），所有権の取得，共有</a:t>
                      </a:r>
                    </a:p>
                  </a:txBody>
                  <a:tcPr marL="50800" marR="50800" marT="50800" marB="50800" anchor="ctr" anchorCtr="0" horzOverflow="overflow"/>
                </a:tc>
              </a:tr>
              <a:tr h="693861">
                <a:tc>
                  <a:txBody>
                    <a:bodyPr/>
                    <a:lstStyle/>
                    <a:p>
                      <a:pPr algn="l" defTabSz="457200">
                        <a:defRPr>
                          <a:solidFill>
                            <a:srgbClr val="000000"/>
                          </a:solidFill>
                        </a:defRPr>
                      </a:pPr>
                      <a:r>
                        <a:rPr sz="3200"/>
                        <a:t>第４章</a:t>
                      </a:r>
                    </a:p>
                  </a:txBody>
                  <a:tcPr marL="50800" marR="50800" marT="50800" marB="50800" anchor="ctr" anchorCtr="0" horzOverflow="overflow"/>
                </a:tc>
                <a:tc>
                  <a:txBody>
                    <a:bodyPr/>
                    <a:lstStyle/>
                    <a:p>
                      <a:pPr algn="l" defTabSz="457200">
                        <a:defRPr sz="3200"/>
                      </a:pPr>
                      <a:r>
                        <a:t> </a:t>
                      </a:r>
                      <a:r>
                        <a:rPr>
                          <a:solidFill>
                            <a:srgbClr val="942192"/>
                          </a:solidFill>
                        </a:rPr>
                        <a:t>地上権</a:t>
                      </a:r>
                    </a:p>
                  </a:txBody>
                  <a:tcPr marL="50800" marR="50800" marT="50800" marB="50800" anchor="ctr" anchorCtr="0" horzOverflow="overflow"/>
                </a:tc>
                <a:tc>
                  <a:txBody>
                    <a:bodyPr/>
                    <a:lstStyle/>
                    <a:p>
                      <a:pPr defTabSz="457200">
                        <a:defRPr>
                          <a:solidFill>
                            <a:srgbClr val="000000"/>
                          </a:solidFill>
                        </a:defRPr>
                      </a:pPr>
                    </a:p>
                  </a:txBody>
                  <a:tcPr marL="50800" marR="50800" marT="50800" marB="50800" anchor="ctr" anchorCtr="0" horzOverflow="overflow"/>
                </a:tc>
              </a:tr>
              <a:tr h="693861">
                <a:tc>
                  <a:txBody>
                    <a:bodyPr/>
                    <a:lstStyle/>
                    <a:p>
                      <a:pPr algn="l" defTabSz="457200">
                        <a:defRPr>
                          <a:solidFill>
                            <a:srgbClr val="000000"/>
                          </a:solidFill>
                        </a:defRPr>
                      </a:pPr>
                      <a:r>
                        <a:rPr sz="3200"/>
                        <a:t>第５章</a:t>
                      </a:r>
                    </a:p>
                  </a:txBody>
                  <a:tcPr marL="50800" marR="50800" marT="50800" marB="50800" anchor="ctr" anchorCtr="0" horzOverflow="overflow"/>
                </a:tc>
                <a:tc>
                  <a:txBody>
                    <a:bodyPr/>
                    <a:lstStyle/>
                    <a:p>
                      <a:pPr algn="l" defTabSz="457200">
                        <a:defRPr sz="3200"/>
                      </a:pPr>
                      <a:r>
                        <a:t> </a:t>
                      </a:r>
                      <a:r>
                        <a:rPr>
                          <a:solidFill>
                            <a:srgbClr val="942192"/>
                          </a:solidFill>
                        </a:rPr>
                        <a:t>永小作権</a:t>
                      </a:r>
                    </a:p>
                  </a:txBody>
                  <a:tcPr marL="50800" marR="50800" marT="50800" marB="50800" anchor="ctr" anchorCtr="0" horzOverflow="overflow"/>
                </a:tc>
                <a:tc>
                  <a:txBody>
                    <a:bodyPr/>
                    <a:lstStyle/>
                    <a:p>
                      <a:pPr algn="l" defTabSz="457200">
                        <a:defRPr>
                          <a:solidFill>
                            <a:srgbClr val="000000"/>
                          </a:solidFill>
                        </a:defRPr>
                      </a:pPr>
                      <a:r>
                        <a:t>　総則，意思表示，代理，無効及び取消し，条件及び期限</a:t>
                      </a:r>
                    </a:p>
                  </a:txBody>
                  <a:tcPr marL="50800" marR="50800" marT="50800" marB="50800" anchor="ctr" anchorCtr="0" horzOverflow="overflow"/>
                </a:tc>
              </a:tr>
              <a:tr h="693861">
                <a:tc>
                  <a:txBody>
                    <a:bodyPr/>
                    <a:lstStyle/>
                    <a:p>
                      <a:pPr algn="l" defTabSz="457200">
                        <a:defRPr>
                          <a:solidFill>
                            <a:srgbClr val="000000"/>
                          </a:solidFill>
                        </a:defRPr>
                      </a:pPr>
                      <a:r>
                        <a:rPr sz="3200"/>
                        <a:t>第６章</a:t>
                      </a:r>
                    </a:p>
                  </a:txBody>
                  <a:tcPr marL="50800" marR="50800" marT="50800" marB="50800" anchor="ctr" anchorCtr="0" horzOverflow="overflow"/>
                </a:tc>
                <a:tc>
                  <a:txBody>
                    <a:bodyPr/>
                    <a:lstStyle/>
                    <a:p>
                      <a:pPr algn="l" defTabSz="457200">
                        <a:defRPr sz="3200"/>
                      </a:pPr>
                      <a:r>
                        <a:t> </a:t>
                      </a:r>
                      <a:r>
                        <a:rPr>
                          <a:solidFill>
                            <a:srgbClr val="942192"/>
                          </a:solidFill>
                        </a:rPr>
                        <a:t>地役権</a:t>
                      </a:r>
                    </a:p>
                  </a:txBody>
                  <a:tcPr marL="50800" marR="50800" marT="50800" marB="50800" anchor="ctr" anchorCtr="0" horzOverflow="overflow"/>
                </a:tc>
                <a:tc>
                  <a:txBody>
                    <a:bodyPr/>
                    <a:lstStyle/>
                    <a:p>
                      <a:pPr defTabSz="457200">
                        <a:defRPr>
                          <a:solidFill>
                            <a:srgbClr val="000000"/>
                          </a:solidFill>
                        </a:defRPr>
                      </a:pPr>
                    </a:p>
                  </a:txBody>
                  <a:tcPr marL="50800" marR="50800" marT="50800" marB="50800" anchor="ctr" anchorCtr="0" horzOverflow="overflow"/>
                </a:tc>
              </a:tr>
              <a:tr h="693861">
                <a:tc>
                  <a:txBody>
                    <a:bodyPr/>
                    <a:lstStyle/>
                    <a:p>
                      <a:pPr algn="l" defTabSz="457200">
                        <a:defRPr>
                          <a:solidFill>
                            <a:srgbClr val="000000"/>
                          </a:solidFill>
                        </a:defRPr>
                      </a:pPr>
                      <a:r>
                        <a:rPr sz="3200"/>
                        <a:t>第７章</a:t>
                      </a:r>
                    </a:p>
                  </a:txBody>
                  <a:tcPr marL="50800" marR="50800" marT="50800" marB="50800" anchor="ctr" anchorCtr="0" horzOverflow="overflow"/>
                </a:tc>
                <a:tc>
                  <a:txBody>
                    <a:bodyPr/>
                    <a:lstStyle/>
                    <a:p>
                      <a:pPr algn="l" defTabSz="457200">
                        <a:defRPr sz="3200"/>
                      </a:pPr>
                      <a:r>
                        <a:t> </a:t>
                      </a:r>
                      <a:r>
                        <a:rPr>
                          <a:solidFill>
                            <a:srgbClr val="0433FF"/>
                          </a:solidFill>
                        </a:rPr>
                        <a:t>留置権</a:t>
                      </a:r>
                    </a:p>
                  </a:txBody>
                  <a:tcPr marL="50800" marR="50800" marT="50800" marB="50800" anchor="ctr" anchorCtr="0" horzOverflow="overflow"/>
                </a:tc>
                <a:tc>
                  <a:txBody>
                    <a:bodyPr/>
                    <a:lstStyle/>
                    <a:p>
                      <a:pPr algn="l" defTabSz="457200">
                        <a:defRPr>
                          <a:solidFill>
                            <a:srgbClr val="000000"/>
                          </a:solidFill>
                        </a:defRPr>
                      </a:pPr>
                      <a:r>
                        <a:t>　総則，取得時効，消滅時効</a:t>
                      </a:r>
                    </a:p>
                  </a:txBody>
                  <a:tcPr marL="50800" marR="50800" marT="50800" marB="50800" anchor="ctr" anchorCtr="0" horzOverflow="overflow"/>
                </a:tc>
              </a:tr>
              <a:tr h="693861">
                <a:tc>
                  <a:txBody>
                    <a:bodyPr/>
                    <a:lstStyle/>
                    <a:p>
                      <a:pPr algn="l" defTabSz="457200">
                        <a:defRPr>
                          <a:solidFill>
                            <a:srgbClr val="000000"/>
                          </a:solidFill>
                        </a:defRPr>
                      </a:pPr>
                      <a:r>
                        <a:rPr sz="3200"/>
                        <a:t>第８章</a:t>
                      </a:r>
                    </a:p>
                  </a:txBody>
                  <a:tcPr marL="50800" marR="50800" marT="50800" marB="50800" anchor="ctr" anchorCtr="0" horzOverflow="overflow"/>
                </a:tc>
                <a:tc>
                  <a:txBody>
                    <a:bodyPr/>
                    <a:lstStyle/>
                    <a:p>
                      <a:pPr algn="l" defTabSz="457200">
                        <a:defRPr sz="3200"/>
                      </a:pPr>
                      <a:r>
                        <a:t> </a:t>
                      </a:r>
                      <a:r>
                        <a:rPr>
                          <a:solidFill>
                            <a:srgbClr val="0433FF"/>
                          </a:solidFill>
                        </a:rPr>
                        <a:t>先取特権</a:t>
                      </a:r>
                    </a:p>
                  </a:txBody>
                  <a:tcPr marL="50800" marR="50800" marT="50800" marB="50800" anchor="ctr" anchorCtr="0" horzOverflow="overflow"/>
                </a:tc>
                <a:tc>
                  <a:txBody>
                    <a:bodyPr/>
                    <a:lstStyle/>
                    <a:p>
                      <a:pPr algn="l" defTabSz="457200">
                        <a:defRPr>
                          <a:solidFill>
                            <a:srgbClr val="000000"/>
                          </a:solidFill>
                        </a:defRPr>
                      </a:pPr>
                      <a:r>
                        <a:t>　総則，先取特権の種類，先取特権の順位，先取特権の効力</a:t>
                      </a:r>
                    </a:p>
                  </a:txBody>
                  <a:tcPr marL="50800" marR="50800" marT="50800" marB="50800" anchor="ctr" anchorCtr="0" horzOverflow="overflow"/>
                </a:tc>
              </a:tr>
              <a:tr h="693861">
                <a:tc>
                  <a:txBody>
                    <a:bodyPr/>
                    <a:lstStyle/>
                    <a:p>
                      <a:pPr algn="l" defTabSz="457200">
                        <a:defRPr>
                          <a:solidFill>
                            <a:srgbClr val="000000"/>
                          </a:solidFill>
                        </a:defRPr>
                      </a:pPr>
                      <a:r>
                        <a:rPr sz="3200"/>
                        <a:t>第９章</a:t>
                      </a:r>
                    </a:p>
                  </a:txBody>
                  <a:tcPr marL="50800" marR="50800" marT="50800" marB="50800" anchor="ctr" anchorCtr="0" horzOverflow="overflow"/>
                </a:tc>
                <a:tc>
                  <a:txBody>
                    <a:bodyPr/>
                    <a:lstStyle/>
                    <a:p>
                      <a:pPr algn="l" defTabSz="457200">
                        <a:defRPr sz="3200"/>
                      </a:pPr>
                      <a:r>
                        <a:t> </a:t>
                      </a:r>
                      <a:r>
                        <a:rPr>
                          <a:solidFill>
                            <a:srgbClr val="0433FF"/>
                          </a:solidFill>
                        </a:rPr>
                        <a:t>質権</a:t>
                      </a:r>
                    </a:p>
                  </a:txBody>
                  <a:tcPr marL="50800" marR="50800" marT="50800" marB="50800" anchor="ctr" anchorCtr="0" horzOverflow="overflow"/>
                </a:tc>
                <a:tc>
                  <a:txBody>
                    <a:bodyPr/>
                    <a:lstStyle/>
                    <a:p>
                      <a:pPr algn="l" defTabSz="457200">
                        <a:defRPr>
                          <a:solidFill>
                            <a:srgbClr val="000000"/>
                          </a:solidFill>
                        </a:defRPr>
                      </a:pPr>
                      <a:r>
                        <a:t>　総則，動産質，不動産質，権利質</a:t>
                      </a:r>
                    </a:p>
                  </a:txBody>
                  <a:tcPr marL="50800" marR="50800" marT="50800" marB="50800" anchor="ctr" anchorCtr="0" horzOverflow="overflow"/>
                </a:tc>
              </a:tr>
              <a:tr h="693861">
                <a:tc>
                  <a:txBody>
                    <a:bodyPr/>
                    <a:lstStyle/>
                    <a:p>
                      <a:pPr algn="l" defTabSz="457200">
                        <a:defRPr>
                          <a:solidFill>
                            <a:srgbClr val="000000"/>
                          </a:solidFill>
                        </a:defRPr>
                      </a:pPr>
                      <a:r>
                        <a:rPr sz="3200"/>
                        <a:t>第10章</a:t>
                      </a:r>
                    </a:p>
                  </a:txBody>
                  <a:tcPr marL="50800" marR="50800" marT="50800" marB="50800" anchor="ctr" anchorCtr="0" horzOverflow="overflow"/>
                </a:tc>
                <a:tc>
                  <a:txBody>
                    <a:bodyPr/>
                    <a:lstStyle/>
                    <a:p>
                      <a:pPr algn="l" defTabSz="457200">
                        <a:defRPr sz="3200"/>
                      </a:pPr>
                      <a:r>
                        <a:t> </a:t>
                      </a:r>
                      <a:r>
                        <a:rPr>
                          <a:solidFill>
                            <a:srgbClr val="0433FF"/>
                          </a:solidFill>
                        </a:rPr>
                        <a:t>抵当権</a:t>
                      </a:r>
                    </a:p>
                  </a:txBody>
                  <a:tcPr marL="50800" marR="50800" marT="50800" marB="50800" anchor="ctr" anchorCtr="0" horzOverflow="overflow"/>
                </a:tc>
                <a:tc>
                  <a:txBody>
                    <a:bodyPr/>
                    <a:lstStyle/>
                    <a:p>
                      <a:pPr algn="l" defTabSz="457200">
                        <a:defRPr>
                          <a:solidFill>
                            <a:srgbClr val="000000"/>
                          </a:solidFill>
                        </a:defRPr>
                      </a:pPr>
                      <a:r>
                        <a:t>　総則，抵当権の効力，抵当権の消滅，根抵当</a:t>
                      </a:r>
                    </a:p>
                  </a:txBody>
                  <a:tcPr marL="50800" marR="50800" marT="50800" marB="50800" anchor="ctr" anchorCtr="0" horzOverflow="overflow"/>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民法債権編の構成"/>
          <p:cNvSpPr txBox="1"/>
          <p:nvPr/>
        </p:nvSpPr>
        <p:spPr>
          <a:xfrm>
            <a:off x="504193" y="1145648"/>
            <a:ext cx="43815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200">
                <a:solidFill>
                  <a:srgbClr val="000000"/>
                </a:solidFill>
              </a:defRPr>
            </a:lvl1pPr>
          </a:lstStyle>
          <a:p>
            <a:pPr/>
            <a:r>
              <a:t>民法債権編の構成</a:t>
            </a:r>
          </a:p>
        </p:txBody>
      </p:sp>
      <p:graphicFrame>
        <p:nvGraphicFramePr>
          <p:cNvPr id="178" name="表"/>
          <p:cNvGraphicFramePr/>
          <p:nvPr/>
        </p:nvGraphicFramePr>
        <p:xfrm>
          <a:off x="633730" y="2160535"/>
          <a:ext cx="11750041" cy="6951319"/>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390966"/>
                <a:gridCol w="2436535"/>
                <a:gridCol w="7909838"/>
              </a:tblGrid>
              <a:tr h="1387723">
                <a:tc>
                  <a:txBody>
                    <a:bodyPr/>
                    <a:lstStyle/>
                    <a:p>
                      <a:pPr algn="l" defTabSz="457200">
                        <a:defRPr>
                          <a:solidFill>
                            <a:srgbClr val="000000"/>
                          </a:solidFill>
                        </a:defRPr>
                      </a:pPr>
                      <a:r>
                        <a:rPr sz="3200"/>
                        <a:t>第１章</a:t>
                      </a:r>
                    </a:p>
                  </a:txBody>
                  <a:tcPr marL="50800" marR="50800" marT="50800" marB="50800" anchor="ctr" anchorCtr="0" horzOverflow="overflow"/>
                </a:tc>
                <a:tc>
                  <a:txBody>
                    <a:bodyPr/>
                    <a:lstStyle/>
                    <a:p>
                      <a:pPr algn="l" defTabSz="457200">
                        <a:defRPr>
                          <a:solidFill>
                            <a:srgbClr val="000000"/>
                          </a:solidFill>
                        </a:defRPr>
                      </a:pPr>
                      <a:r>
                        <a:rPr sz="3200"/>
                        <a:t> 総則</a:t>
                      </a:r>
                    </a:p>
                  </a:txBody>
                  <a:tcPr marL="50800" marR="50800" marT="50800" marB="50800" anchor="ctr" anchorCtr="0" horzOverflow="overflow"/>
                </a:tc>
                <a:tc>
                  <a:txBody>
                    <a:bodyPr/>
                    <a:lstStyle/>
                    <a:p>
                      <a:pPr algn="l" defTabSz="457200">
                        <a:defRPr>
                          <a:solidFill>
                            <a:srgbClr val="000000"/>
                          </a:solidFill>
                        </a:defRPr>
                      </a:pPr>
                      <a:r>
                        <a:t>　債権の目的，債権の効力（債務不履行の責任等，債権者代位権及び詐害行為取消権），多数当事者の債権及び債務（総則，不可分債権及び不可分債務，連帯債務，保証債務），債権の譲渡，債権の消滅（弁済，相殺，更改，免除，混同）</a:t>
                      </a:r>
                    </a:p>
                  </a:txBody>
                  <a:tcPr marL="50800" marR="50800" marT="50800" marB="50800" anchor="t" anchorCtr="0" horzOverflow="overflow"/>
                </a:tc>
              </a:tr>
              <a:tr h="1387723">
                <a:tc>
                  <a:txBody>
                    <a:bodyPr/>
                    <a:lstStyle/>
                    <a:p>
                      <a:pPr algn="l" defTabSz="457200">
                        <a:defRPr>
                          <a:solidFill>
                            <a:srgbClr val="000000"/>
                          </a:solidFill>
                        </a:defRPr>
                      </a:pPr>
                      <a:r>
                        <a:rPr sz="3200"/>
                        <a:t>第２章</a:t>
                      </a:r>
                    </a:p>
                  </a:txBody>
                  <a:tcPr marL="50800" marR="50800" marT="50800" marB="50800" anchor="ctr" anchorCtr="0" horzOverflow="overflow"/>
                </a:tc>
                <a:tc>
                  <a:txBody>
                    <a:bodyPr/>
                    <a:lstStyle/>
                    <a:p>
                      <a:pPr algn="l" defTabSz="457200">
                        <a:defRPr>
                          <a:solidFill>
                            <a:srgbClr val="000000"/>
                          </a:solidFill>
                        </a:defRPr>
                      </a:pPr>
                      <a:r>
                        <a:rPr sz="3200"/>
                        <a:t> 契約</a:t>
                      </a:r>
                    </a:p>
                  </a:txBody>
                  <a:tcPr marL="50800" marR="50800" marT="50800" marB="50800" anchor="ctr" anchorCtr="0" horzOverflow="overflow"/>
                </a:tc>
                <a:tc>
                  <a:txBody>
                    <a:bodyPr/>
                    <a:lstStyle/>
                    <a:p>
                      <a:pPr algn="l" defTabSz="457200">
                        <a:defRPr>
                          <a:solidFill>
                            <a:srgbClr val="000000"/>
                          </a:solidFill>
                        </a:defRPr>
                      </a:pPr>
                      <a:r>
                        <a:t>　総則（契約の成立，契約の効力，契約の解除），贈与，売買（総則，売買の効力，買戻し），交換，消費貸借，使用貸借，賃貸借（総則，賃貸借の効力，賃貸借の終了），雇用，請負，委任，寄託，組合，終身定期金，和解</a:t>
                      </a:r>
                    </a:p>
                  </a:txBody>
                  <a:tcPr marL="50800" marR="50800" marT="50800" marB="50800" anchor="ctr" anchorCtr="0" horzOverflow="overflow"/>
                </a:tc>
              </a:tr>
              <a:tr h="1387723">
                <a:tc>
                  <a:txBody>
                    <a:bodyPr/>
                    <a:lstStyle/>
                    <a:p>
                      <a:pPr algn="l" defTabSz="457200">
                        <a:defRPr>
                          <a:solidFill>
                            <a:srgbClr val="000000"/>
                          </a:solidFill>
                        </a:defRPr>
                      </a:pPr>
                      <a:r>
                        <a:rPr sz="3200"/>
                        <a:t>第３章</a:t>
                      </a:r>
                    </a:p>
                  </a:txBody>
                  <a:tcPr marL="50800" marR="50800" marT="50800" marB="50800" anchor="ctr" anchorCtr="0" horzOverflow="overflow"/>
                </a:tc>
                <a:tc>
                  <a:txBody>
                    <a:bodyPr/>
                    <a:lstStyle/>
                    <a:p>
                      <a:pPr algn="l" defTabSz="457200">
                        <a:defRPr>
                          <a:solidFill>
                            <a:srgbClr val="000000"/>
                          </a:solidFill>
                        </a:defRPr>
                      </a:pPr>
                      <a:r>
                        <a:rPr sz="3200"/>
                        <a:t> 事務管理</a:t>
                      </a:r>
                    </a:p>
                  </a:txBody>
                  <a:tcPr marL="50800" marR="50800" marT="50800" marB="50800" anchor="ctr" anchorCtr="0" horzOverflow="overflow"/>
                </a:tc>
                <a:tc>
                  <a:txBody>
                    <a:bodyPr/>
                    <a:lstStyle/>
                    <a:p>
                      <a:pPr algn="l" defTabSz="457200">
                        <a:defRPr>
                          <a:solidFill>
                            <a:srgbClr val="000000"/>
                          </a:solidFill>
                        </a:defRPr>
                      </a:pPr>
                      <a:r>
                        <a:t>　</a:t>
                      </a:r>
                    </a:p>
                  </a:txBody>
                  <a:tcPr marL="50800" marR="50800" marT="50800" marB="50800" anchor="ctr" anchorCtr="0" horzOverflow="overflow"/>
                </a:tc>
              </a:tr>
              <a:tr h="1387723">
                <a:tc>
                  <a:txBody>
                    <a:bodyPr/>
                    <a:lstStyle/>
                    <a:p>
                      <a:pPr algn="l" defTabSz="457200">
                        <a:defRPr>
                          <a:solidFill>
                            <a:srgbClr val="000000"/>
                          </a:solidFill>
                        </a:defRPr>
                      </a:pPr>
                      <a:r>
                        <a:rPr sz="3200"/>
                        <a:t>第４章</a:t>
                      </a:r>
                    </a:p>
                  </a:txBody>
                  <a:tcPr marL="50800" marR="50800" marT="50800" marB="50800" anchor="ctr" anchorCtr="0" horzOverflow="overflow"/>
                </a:tc>
                <a:tc>
                  <a:txBody>
                    <a:bodyPr/>
                    <a:lstStyle/>
                    <a:p>
                      <a:pPr algn="l" defTabSz="457200">
                        <a:defRPr>
                          <a:solidFill>
                            <a:srgbClr val="000000"/>
                          </a:solidFill>
                        </a:defRPr>
                      </a:pPr>
                      <a:r>
                        <a:rPr sz="3200"/>
                        <a:t> 不当利得</a:t>
                      </a:r>
                    </a:p>
                  </a:txBody>
                  <a:tcPr marL="50800" marR="50800" marT="50800" marB="50800" anchor="ctr" anchorCtr="0" horzOverflow="overflow"/>
                </a:tc>
                <a:tc>
                  <a:txBody>
                    <a:bodyPr/>
                    <a:lstStyle/>
                    <a:p>
                      <a:pPr defTabSz="457200">
                        <a:defRPr>
                          <a:solidFill>
                            <a:srgbClr val="000000"/>
                          </a:solidFill>
                        </a:defRPr>
                      </a:pPr>
                    </a:p>
                  </a:txBody>
                  <a:tcPr marL="50800" marR="50800" marT="50800" marB="50800" anchor="ctr" anchorCtr="0" horzOverflow="overflow"/>
                </a:tc>
              </a:tr>
              <a:tr h="1387723">
                <a:tc>
                  <a:txBody>
                    <a:bodyPr/>
                    <a:lstStyle/>
                    <a:p>
                      <a:pPr algn="l" defTabSz="457200">
                        <a:defRPr>
                          <a:solidFill>
                            <a:srgbClr val="000000"/>
                          </a:solidFill>
                        </a:defRPr>
                      </a:pPr>
                      <a:r>
                        <a:rPr sz="3200"/>
                        <a:t>第５章</a:t>
                      </a:r>
                    </a:p>
                  </a:txBody>
                  <a:tcPr marL="50800" marR="50800" marT="50800" marB="50800" anchor="ctr" anchorCtr="0" horzOverflow="overflow"/>
                </a:tc>
                <a:tc>
                  <a:txBody>
                    <a:bodyPr/>
                    <a:lstStyle/>
                    <a:p>
                      <a:pPr algn="l" defTabSz="457200">
                        <a:defRPr>
                          <a:solidFill>
                            <a:srgbClr val="000000"/>
                          </a:solidFill>
                        </a:defRPr>
                      </a:pPr>
                      <a:r>
                        <a:rPr sz="3200"/>
                        <a:t> 不法行為</a:t>
                      </a:r>
                    </a:p>
                  </a:txBody>
                  <a:tcPr marL="50800" marR="50800" marT="50800" marB="50800" anchor="ctr" anchorCtr="0" horzOverflow="overflow"/>
                </a:tc>
                <a:tc>
                  <a:txBody>
                    <a:bodyPr/>
                    <a:lstStyle/>
                    <a:p>
                      <a:pPr algn="l" defTabSz="457200">
                        <a:defRPr>
                          <a:solidFill>
                            <a:srgbClr val="000000"/>
                          </a:solidFill>
                        </a:defRPr>
                      </a:pPr>
                    </a:p>
                  </a:txBody>
                  <a:tcPr marL="50800" marR="50800" marT="50800" marB="50800" anchor="ctr" anchorCtr="0" horzOverflow="overflow"/>
                </a:tc>
              </a:tr>
            </a:tbl>
          </a:graphicData>
        </a:graphic>
      </p:graphicFrame>
      <p:sp>
        <p:nvSpPr>
          <p:cNvPr id="179" name="民法典の構成"/>
          <p:cNvSpPr txBox="1"/>
          <p:nvPr/>
        </p:nvSpPr>
        <p:spPr>
          <a:xfrm>
            <a:off x="226344" y="232362"/>
            <a:ext cx="392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000">
                <a:solidFill>
                  <a:srgbClr val="FF2600"/>
                </a:solidFill>
              </a:defRPr>
            </a:lvl1pPr>
          </a:lstStyle>
          <a:p>
            <a:pPr/>
            <a:r>
              <a:t>民法典の構成</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民法親族編の構成"/>
          <p:cNvSpPr txBox="1"/>
          <p:nvPr/>
        </p:nvSpPr>
        <p:spPr>
          <a:xfrm>
            <a:off x="504193" y="1145648"/>
            <a:ext cx="43815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200">
                <a:solidFill>
                  <a:srgbClr val="000000"/>
                </a:solidFill>
              </a:defRPr>
            </a:lvl1pPr>
          </a:lstStyle>
          <a:p>
            <a:pPr/>
            <a:r>
              <a:t>民法親族編の構成</a:t>
            </a:r>
          </a:p>
        </p:txBody>
      </p:sp>
      <p:graphicFrame>
        <p:nvGraphicFramePr>
          <p:cNvPr id="182" name="表"/>
          <p:cNvGraphicFramePr/>
          <p:nvPr/>
        </p:nvGraphicFramePr>
        <p:xfrm>
          <a:off x="633730" y="2160535"/>
          <a:ext cx="11750041" cy="6951319"/>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390966"/>
                <a:gridCol w="2436535"/>
                <a:gridCol w="7909838"/>
              </a:tblGrid>
              <a:tr h="991231">
                <a:tc>
                  <a:txBody>
                    <a:bodyPr/>
                    <a:lstStyle/>
                    <a:p>
                      <a:pPr algn="l" defTabSz="457200">
                        <a:defRPr>
                          <a:solidFill>
                            <a:srgbClr val="000000"/>
                          </a:solidFill>
                        </a:defRPr>
                      </a:pPr>
                      <a:r>
                        <a:rPr sz="3200"/>
                        <a:t>第１章</a:t>
                      </a:r>
                    </a:p>
                  </a:txBody>
                  <a:tcPr marL="50800" marR="50800" marT="50800" marB="50800" anchor="ctr" anchorCtr="0" horzOverflow="overflow"/>
                </a:tc>
                <a:tc>
                  <a:txBody>
                    <a:bodyPr/>
                    <a:lstStyle/>
                    <a:p>
                      <a:pPr algn="l" defTabSz="457200">
                        <a:defRPr>
                          <a:solidFill>
                            <a:srgbClr val="000000"/>
                          </a:solidFill>
                        </a:defRPr>
                      </a:pPr>
                      <a:r>
                        <a:rPr sz="3200"/>
                        <a:t> 総則</a:t>
                      </a:r>
                    </a:p>
                  </a:txBody>
                  <a:tcPr marL="50800" marR="50800" marT="50800" marB="50800" anchor="ctr" anchorCtr="0" horzOverflow="overflow"/>
                </a:tc>
                <a:tc>
                  <a:txBody>
                    <a:bodyPr/>
                    <a:lstStyle/>
                    <a:p>
                      <a:pPr algn="l" defTabSz="457200">
                        <a:defRPr>
                          <a:solidFill>
                            <a:srgbClr val="000000"/>
                          </a:solidFill>
                        </a:defRPr>
                      </a:pPr>
                    </a:p>
                  </a:txBody>
                  <a:tcPr marL="50800" marR="50800" marT="50800" marB="50800" anchor="t" anchorCtr="0" horzOverflow="overflow"/>
                </a:tc>
              </a:tr>
              <a:tr h="991231">
                <a:tc>
                  <a:txBody>
                    <a:bodyPr/>
                    <a:lstStyle/>
                    <a:p>
                      <a:pPr algn="l" defTabSz="457200">
                        <a:defRPr>
                          <a:solidFill>
                            <a:srgbClr val="000000"/>
                          </a:solidFill>
                        </a:defRPr>
                      </a:pPr>
                      <a:r>
                        <a:rPr sz="3200"/>
                        <a:t>第２章</a:t>
                      </a:r>
                    </a:p>
                  </a:txBody>
                  <a:tcPr marL="50800" marR="50800" marT="50800" marB="50800" anchor="ctr" anchorCtr="0" horzOverflow="overflow"/>
                </a:tc>
                <a:tc>
                  <a:txBody>
                    <a:bodyPr/>
                    <a:lstStyle/>
                    <a:p>
                      <a:pPr algn="l" defTabSz="457200">
                        <a:defRPr>
                          <a:solidFill>
                            <a:srgbClr val="000000"/>
                          </a:solidFill>
                        </a:defRPr>
                      </a:pPr>
                      <a:r>
                        <a:rPr sz="3200"/>
                        <a:t> 婚姻</a:t>
                      </a:r>
                    </a:p>
                  </a:txBody>
                  <a:tcPr marL="50800" marR="50800" marT="50800" marB="50800" anchor="ctr" anchorCtr="0" horzOverflow="overflow"/>
                </a:tc>
                <a:tc>
                  <a:txBody>
                    <a:bodyPr/>
                    <a:lstStyle/>
                    <a:p>
                      <a:pPr algn="l" defTabSz="457200">
                        <a:defRPr>
                          <a:solidFill>
                            <a:srgbClr val="000000"/>
                          </a:solidFill>
                        </a:defRPr>
                      </a:pPr>
                      <a:r>
                        <a:t>　婚姻の成立（婚姻の要件，婚姻の無効及び取消し），婚姻の効力，夫婦財産制（総則，法定財産制），離婚（協議上の離婚，裁判上の離婚）</a:t>
                      </a:r>
                    </a:p>
                  </a:txBody>
                  <a:tcPr marL="50800" marR="50800" marT="50800" marB="50800" anchor="ctr" anchorCtr="0" horzOverflow="overflow"/>
                </a:tc>
              </a:tr>
              <a:tr h="991231">
                <a:tc>
                  <a:txBody>
                    <a:bodyPr/>
                    <a:lstStyle/>
                    <a:p>
                      <a:pPr algn="l" defTabSz="457200">
                        <a:defRPr>
                          <a:solidFill>
                            <a:srgbClr val="000000"/>
                          </a:solidFill>
                        </a:defRPr>
                      </a:pPr>
                      <a:r>
                        <a:rPr sz="3200"/>
                        <a:t>第３章</a:t>
                      </a:r>
                    </a:p>
                  </a:txBody>
                  <a:tcPr marL="50800" marR="50800" marT="50800" marB="50800" anchor="ctr" anchorCtr="0" horzOverflow="overflow"/>
                </a:tc>
                <a:tc>
                  <a:txBody>
                    <a:bodyPr/>
                    <a:lstStyle/>
                    <a:p>
                      <a:pPr algn="l" defTabSz="457200">
                        <a:defRPr>
                          <a:solidFill>
                            <a:srgbClr val="000000"/>
                          </a:solidFill>
                        </a:defRPr>
                      </a:pPr>
                      <a:r>
                        <a:rPr sz="3200"/>
                        <a:t> 親子</a:t>
                      </a:r>
                    </a:p>
                  </a:txBody>
                  <a:tcPr marL="50800" marR="50800" marT="50800" marB="50800" anchor="ctr" anchorCtr="0" horzOverflow="overflow"/>
                </a:tc>
                <a:tc>
                  <a:txBody>
                    <a:bodyPr/>
                    <a:lstStyle/>
                    <a:p>
                      <a:pPr algn="l" defTabSz="457200">
                        <a:defRPr>
                          <a:solidFill>
                            <a:srgbClr val="000000"/>
                          </a:solidFill>
                        </a:defRPr>
                      </a:pPr>
                      <a:r>
                        <a:t>　実子，養子（縁組の要件，縁組の無効及び取消し，縁組の効力，離縁，特別養子）</a:t>
                      </a:r>
                    </a:p>
                  </a:txBody>
                  <a:tcPr marL="50800" marR="50800" marT="50800" marB="50800" anchor="ctr" anchorCtr="0" horzOverflow="overflow"/>
                </a:tc>
              </a:tr>
              <a:tr h="991231">
                <a:tc>
                  <a:txBody>
                    <a:bodyPr/>
                    <a:lstStyle/>
                    <a:p>
                      <a:pPr algn="l" defTabSz="457200">
                        <a:defRPr>
                          <a:solidFill>
                            <a:srgbClr val="000000"/>
                          </a:solidFill>
                        </a:defRPr>
                      </a:pPr>
                      <a:r>
                        <a:rPr sz="3200"/>
                        <a:t>第４章</a:t>
                      </a:r>
                    </a:p>
                  </a:txBody>
                  <a:tcPr marL="50800" marR="50800" marT="50800" marB="50800" anchor="ctr" anchorCtr="0" horzOverflow="overflow"/>
                </a:tc>
                <a:tc>
                  <a:txBody>
                    <a:bodyPr/>
                    <a:lstStyle/>
                    <a:p>
                      <a:pPr algn="l" defTabSz="457200">
                        <a:defRPr>
                          <a:solidFill>
                            <a:srgbClr val="000000"/>
                          </a:solidFill>
                        </a:defRPr>
                      </a:pPr>
                      <a:r>
                        <a:rPr sz="3200"/>
                        <a:t> 親権</a:t>
                      </a:r>
                    </a:p>
                  </a:txBody>
                  <a:tcPr marL="50800" marR="50800" marT="50800" marB="50800" anchor="ctr" anchorCtr="0" horzOverflow="overflow"/>
                </a:tc>
                <a:tc>
                  <a:txBody>
                    <a:bodyPr/>
                    <a:lstStyle/>
                    <a:p>
                      <a:pPr algn="l" defTabSz="457200">
                        <a:defRPr>
                          <a:solidFill>
                            <a:srgbClr val="000000"/>
                          </a:solidFill>
                        </a:defRPr>
                      </a:pPr>
                      <a:r>
                        <a:t>　総則，親権の効力，親権の喪失</a:t>
                      </a:r>
                    </a:p>
                  </a:txBody>
                  <a:tcPr marL="50800" marR="50800" marT="50800" marB="50800" anchor="ctr" anchorCtr="0" horzOverflow="overflow"/>
                </a:tc>
              </a:tr>
              <a:tr h="991231">
                <a:tc>
                  <a:txBody>
                    <a:bodyPr/>
                    <a:lstStyle/>
                    <a:p>
                      <a:pPr algn="l" defTabSz="457200">
                        <a:defRPr>
                          <a:solidFill>
                            <a:srgbClr val="000000"/>
                          </a:solidFill>
                        </a:defRPr>
                      </a:pPr>
                      <a:r>
                        <a:rPr sz="3200"/>
                        <a:t>第５章</a:t>
                      </a:r>
                    </a:p>
                  </a:txBody>
                  <a:tcPr marL="50800" marR="50800" marT="50800" marB="50800" anchor="ctr" anchorCtr="0" horzOverflow="overflow"/>
                </a:tc>
                <a:tc>
                  <a:txBody>
                    <a:bodyPr/>
                    <a:lstStyle/>
                    <a:p>
                      <a:pPr algn="l" defTabSz="457200">
                        <a:defRPr>
                          <a:solidFill>
                            <a:srgbClr val="000000"/>
                          </a:solidFill>
                        </a:defRPr>
                      </a:pPr>
                      <a:r>
                        <a:rPr sz="3200"/>
                        <a:t> 後見</a:t>
                      </a:r>
                    </a:p>
                  </a:txBody>
                  <a:tcPr marL="50800" marR="50800" marT="50800" marB="50800" anchor="ctr" anchorCtr="0" horzOverflow="overflow"/>
                </a:tc>
                <a:tc>
                  <a:txBody>
                    <a:bodyPr/>
                    <a:lstStyle/>
                    <a:p>
                      <a:pPr algn="l" defTabSz="457200">
                        <a:defRPr>
                          <a:solidFill>
                            <a:srgbClr val="000000"/>
                          </a:solidFill>
                        </a:defRPr>
                      </a:pPr>
                      <a:r>
                        <a:t>　後見の開始，後見の機関（後見人，後見監督人），後見の事務，後見の終了</a:t>
                      </a:r>
                    </a:p>
                  </a:txBody>
                  <a:tcPr marL="50800" marR="50800" marT="50800" marB="50800" anchor="ctr" anchorCtr="0" horzOverflow="overflow"/>
                </a:tc>
              </a:tr>
              <a:tr h="991231">
                <a:tc>
                  <a:txBody>
                    <a:bodyPr/>
                    <a:lstStyle/>
                    <a:p>
                      <a:pPr algn="l" defTabSz="457200">
                        <a:defRPr>
                          <a:solidFill>
                            <a:srgbClr val="000000"/>
                          </a:solidFill>
                        </a:defRPr>
                      </a:pPr>
                      <a:r>
                        <a:rPr sz="3200"/>
                        <a:t>第６章</a:t>
                      </a:r>
                    </a:p>
                  </a:txBody>
                  <a:tcPr marL="50800" marR="50800" marT="50800" marB="50800" anchor="ctr" anchorCtr="0" horzOverflow="overflow"/>
                </a:tc>
                <a:tc>
                  <a:txBody>
                    <a:bodyPr/>
                    <a:lstStyle/>
                    <a:p>
                      <a:pPr algn="l" defTabSz="457200">
                        <a:defRPr sz="3200">
                          <a:solidFill>
                            <a:srgbClr val="000000"/>
                          </a:solidFill>
                        </a:defRPr>
                      </a:pPr>
                      <a:r>
                        <a:t> </a:t>
                      </a:r>
                      <a:r>
                        <a:rPr sz="2900"/>
                        <a:t>保佐及び補助</a:t>
                      </a:r>
                    </a:p>
                  </a:txBody>
                  <a:tcPr marL="50800" marR="50800" marT="50800" marB="50800" anchor="ctr" anchorCtr="0" horzOverflow="overflow"/>
                </a:tc>
                <a:tc>
                  <a:txBody>
                    <a:bodyPr/>
                    <a:lstStyle/>
                    <a:p>
                      <a:pPr algn="l" defTabSz="457200">
                        <a:defRPr>
                          <a:solidFill>
                            <a:srgbClr val="000000"/>
                          </a:solidFill>
                        </a:defRPr>
                      </a:pPr>
                      <a:r>
                        <a:t>　保佐，補助</a:t>
                      </a:r>
                    </a:p>
                  </a:txBody>
                  <a:tcPr marL="50800" marR="50800" marT="50800" marB="50800" anchor="ctr" anchorCtr="0" horzOverflow="overflow"/>
                </a:tc>
              </a:tr>
              <a:tr h="991231">
                <a:tc>
                  <a:txBody>
                    <a:bodyPr/>
                    <a:lstStyle/>
                    <a:p>
                      <a:pPr algn="l" defTabSz="457200">
                        <a:defRPr>
                          <a:solidFill>
                            <a:srgbClr val="000000"/>
                          </a:solidFill>
                        </a:defRPr>
                      </a:pPr>
                      <a:r>
                        <a:rPr sz="3200"/>
                        <a:t>第７章</a:t>
                      </a:r>
                    </a:p>
                  </a:txBody>
                  <a:tcPr marL="50800" marR="50800" marT="50800" marB="50800" anchor="ctr" anchorCtr="0" horzOverflow="overflow"/>
                </a:tc>
                <a:tc>
                  <a:txBody>
                    <a:bodyPr/>
                    <a:lstStyle/>
                    <a:p>
                      <a:pPr algn="l" defTabSz="457200">
                        <a:defRPr>
                          <a:solidFill>
                            <a:srgbClr val="000000"/>
                          </a:solidFill>
                        </a:defRPr>
                      </a:pPr>
                      <a:r>
                        <a:rPr sz="3200"/>
                        <a:t> 扶養</a:t>
                      </a:r>
                    </a:p>
                  </a:txBody>
                  <a:tcPr marL="50800" marR="50800" marT="50800" marB="50800" anchor="ctr" anchorCtr="0" horzOverflow="overflow"/>
                </a:tc>
                <a:tc>
                  <a:txBody>
                    <a:bodyPr/>
                    <a:lstStyle/>
                    <a:p>
                      <a:pPr algn="l" defTabSz="457200">
                        <a:defRPr>
                          <a:solidFill>
                            <a:srgbClr val="000000"/>
                          </a:solidFill>
                        </a:defRPr>
                      </a:pPr>
                    </a:p>
                  </a:txBody>
                  <a:tcPr marL="50800" marR="50800" marT="50800" marB="50800" anchor="ctr" anchorCtr="0" horzOverflow="overflow"/>
                </a:tc>
              </a:tr>
            </a:tbl>
          </a:graphicData>
        </a:graphic>
      </p:graphicFrame>
      <p:sp>
        <p:nvSpPr>
          <p:cNvPr id="183" name="民法典の構成"/>
          <p:cNvSpPr txBox="1"/>
          <p:nvPr/>
        </p:nvSpPr>
        <p:spPr>
          <a:xfrm>
            <a:off x="226344" y="232362"/>
            <a:ext cx="392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000">
                <a:solidFill>
                  <a:srgbClr val="FF2600"/>
                </a:solidFill>
              </a:defRPr>
            </a:lvl1pPr>
          </a:lstStyle>
          <a:p>
            <a:pPr/>
            <a:r>
              <a:t>民法典の構成</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民法相続編の構成"/>
          <p:cNvSpPr txBox="1"/>
          <p:nvPr/>
        </p:nvSpPr>
        <p:spPr>
          <a:xfrm>
            <a:off x="504193" y="1145648"/>
            <a:ext cx="438150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200">
                <a:solidFill>
                  <a:srgbClr val="000000"/>
                </a:solidFill>
              </a:defRPr>
            </a:lvl1pPr>
          </a:lstStyle>
          <a:p>
            <a:pPr/>
            <a:r>
              <a:t>民法相続編の構成</a:t>
            </a:r>
          </a:p>
        </p:txBody>
      </p:sp>
      <p:graphicFrame>
        <p:nvGraphicFramePr>
          <p:cNvPr id="186" name="表"/>
          <p:cNvGraphicFramePr/>
          <p:nvPr/>
        </p:nvGraphicFramePr>
        <p:xfrm>
          <a:off x="633730" y="2160535"/>
          <a:ext cx="11750041" cy="6951319"/>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390966"/>
                <a:gridCol w="2755583"/>
                <a:gridCol w="7590790"/>
              </a:tblGrid>
              <a:tr h="770957">
                <a:tc>
                  <a:txBody>
                    <a:bodyPr/>
                    <a:lstStyle/>
                    <a:p>
                      <a:pPr algn="l" defTabSz="457200">
                        <a:defRPr>
                          <a:solidFill>
                            <a:srgbClr val="000000"/>
                          </a:solidFill>
                        </a:defRPr>
                      </a:pPr>
                      <a:r>
                        <a:rPr sz="3200"/>
                        <a:t>第１章</a:t>
                      </a:r>
                    </a:p>
                  </a:txBody>
                  <a:tcPr marL="50800" marR="50800" marT="50800" marB="50800" anchor="ctr" anchorCtr="0" horzOverflow="overflow"/>
                </a:tc>
                <a:tc>
                  <a:txBody>
                    <a:bodyPr/>
                    <a:lstStyle/>
                    <a:p>
                      <a:pPr algn="l" defTabSz="457200">
                        <a:defRPr>
                          <a:solidFill>
                            <a:srgbClr val="000000"/>
                          </a:solidFill>
                        </a:defRPr>
                      </a:pPr>
                      <a:r>
                        <a:rPr sz="3200"/>
                        <a:t> 総則</a:t>
                      </a:r>
                    </a:p>
                  </a:txBody>
                  <a:tcPr marL="50800" marR="50800" marT="50800" marB="50800" anchor="ctr" anchorCtr="0" horzOverflow="overflow"/>
                </a:tc>
                <a:tc>
                  <a:txBody>
                    <a:bodyPr/>
                    <a:lstStyle/>
                    <a:p>
                      <a:pPr algn="l" defTabSz="457200">
                        <a:defRPr>
                          <a:solidFill>
                            <a:srgbClr val="000000"/>
                          </a:solidFill>
                        </a:defRPr>
                      </a:pPr>
                    </a:p>
                  </a:txBody>
                  <a:tcPr marL="50800" marR="50800" marT="50800" marB="50800" anchor="t" anchorCtr="0" horzOverflow="overflow"/>
                </a:tc>
              </a:tr>
              <a:tr h="770957">
                <a:tc>
                  <a:txBody>
                    <a:bodyPr/>
                    <a:lstStyle/>
                    <a:p>
                      <a:pPr algn="l" defTabSz="457200">
                        <a:defRPr>
                          <a:solidFill>
                            <a:srgbClr val="000000"/>
                          </a:solidFill>
                        </a:defRPr>
                      </a:pPr>
                      <a:r>
                        <a:rPr sz="3200"/>
                        <a:t>第２章</a:t>
                      </a:r>
                    </a:p>
                  </a:txBody>
                  <a:tcPr marL="50800" marR="50800" marT="50800" marB="50800" anchor="ctr" anchorCtr="0" horzOverflow="overflow"/>
                </a:tc>
                <a:tc>
                  <a:txBody>
                    <a:bodyPr/>
                    <a:lstStyle/>
                    <a:p>
                      <a:pPr algn="l" defTabSz="457200">
                        <a:defRPr>
                          <a:solidFill>
                            <a:srgbClr val="000000"/>
                          </a:solidFill>
                        </a:defRPr>
                      </a:pPr>
                      <a:r>
                        <a:rPr sz="3200"/>
                        <a:t> 相続人</a:t>
                      </a:r>
                    </a:p>
                  </a:txBody>
                  <a:tcPr marL="50800" marR="50800" marT="50800" marB="50800" anchor="ctr" anchorCtr="0" horzOverflow="overflow"/>
                </a:tc>
                <a:tc>
                  <a:txBody>
                    <a:bodyPr/>
                    <a:lstStyle/>
                    <a:p>
                      <a:pPr algn="l" defTabSz="457200">
                        <a:defRPr>
                          <a:solidFill>
                            <a:srgbClr val="000000"/>
                          </a:solidFill>
                        </a:defRPr>
                      </a:pPr>
                    </a:p>
                  </a:txBody>
                  <a:tcPr marL="50800" marR="50800" marT="50800" marB="50800" anchor="ctr" anchorCtr="0" horzOverflow="overflow"/>
                </a:tc>
              </a:tr>
              <a:tr h="770957">
                <a:tc>
                  <a:txBody>
                    <a:bodyPr/>
                    <a:lstStyle/>
                    <a:p>
                      <a:pPr algn="l" defTabSz="457200">
                        <a:defRPr>
                          <a:solidFill>
                            <a:srgbClr val="000000"/>
                          </a:solidFill>
                        </a:defRPr>
                      </a:pPr>
                      <a:r>
                        <a:rPr sz="3200"/>
                        <a:t>第３章</a:t>
                      </a:r>
                    </a:p>
                  </a:txBody>
                  <a:tcPr marL="50800" marR="50800" marT="50800" marB="50800" anchor="ctr" anchorCtr="0" horzOverflow="overflow"/>
                </a:tc>
                <a:tc>
                  <a:txBody>
                    <a:bodyPr/>
                    <a:lstStyle/>
                    <a:p>
                      <a:pPr algn="l" defTabSz="457200">
                        <a:defRPr>
                          <a:solidFill>
                            <a:srgbClr val="000000"/>
                          </a:solidFill>
                        </a:defRPr>
                      </a:pPr>
                      <a:r>
                        <a:rPr sz="3200"/>
                        <a:t> 相続の効力</a:t>
                      </a:r>
                    </a:p>
                  </a:txBody>
                  <a:tcPr marL="50800" marR="50800" marT="50800" marB="50800" anchor="ctr" anchorCtr="0" horzOverflow="overflow"/>
                </a:tc>
                <a:tc>
                  <a:txBody>
                    <a:bodyPr/>
                    <a:lstStyle/>
                    <a:p>
                      <a:pPr algn="l" defTabSz="457200">
                        <a:defRPr>
                          <a:solidFill>
                            <a:srgbClr val="000000"/>
                          </a:solidFill>
                        </a:defRPr>
                      </a:pPr>
                      <a:r>
                        <a:t>　総則，相続分，遺産の分割</a:t>
                      </a:r>
                    </a:p>
                  </a:txBody>
                  <a:tcPr marL="50800" marR="50800" marT="50800" marB="50800" anchor="ctr" anchorCtr="0" horzOverflow="overflow"/>
                </a:tc>
              </a:tr>
              <a:tr h="770957">
                <a:tc>
                  <a:txBody>
                    <a:bodyPr/>
                    <a:lstStyle/>
                    <a:p>
                      <a:pPr algn="l" defTabSz="457200">
                        <a:defRPr>
                          <a:solidFill>
                            <a:srgbClr val="000000"/>
                          </a:solidFill>
                        </a:defRPr>
                      </a:pPr>
                      <a:r>
                        <a:rPr sz="3200"/>
                        <a:t>第４章</a:t>
                      </a:r>
                    </a:p>
                  </a:txBody>
                  <a:tcPr marL="50800" marR="50800" marT="50800" marB="50800" anchor="ctr" anchorCtr="0" horzOverflow="overflow"/>
                </a:tc>
                <a:tc>
                  <a:txBody>
                    <a:bodyPr/>
                    <a:lstStyle/>
                    <a:p>
                      <a:pPr algn="l" defTabSz="457200">
                        <a:defRPr>
                          <a:solidFill>
                            <a:srgbClr val="000000"/>
                          </a:solidFill>
                        </a:defRPr>
                      </a:pPr>
                      <a:r>
                        <a:rPr sz="2200"/>
                        <a:t> 相続の承認及び放棄</a:t>
                      </a:r>
                    </a:p>
                  </a:txBody>
                  <a:tcPr marL="50800" marR="50800" marT="50800" marB="50800" anchor="ctr" anchorCtr="0" horzOverflow="overflow"/>
                </a:tc>
                <a:tc>
                  <a:txBody>
                    <a:bodyPr/>
                    <a:lstStyle/>
                    <a:p>
                      <a:pPr algn="l" defTabSz="457200">
                        <a:defRPr>
                          <a:solidFill>
                            <a:srgbClr val="000000"/>
                          </a:solidFill>
                        </a:defRPr>
                      </a:pPr>
                      <a:r>
                        <a:t>　総則，相続の承認（単純承認，限定承認），相続の放棄</a:t>
                      </a:r>
                    </a:p>
                  </a:txBody>
                  <a:tcPr marL="50800" marR="50800" marT="50800" marB="50800" anchor="ctr" anchorCtr="0" horzOverflow="overflow"/>
                </a:tc>
              </a:tr>
              <a:tr h="770957">
                <a:tc>
                  <a:txBody>
                    <a:bodyPr/>
                    <a:lstStyle/>
                    <a:p>
                      <a:pPr algn="l" defTabSz="457200">
                        <a:defRPr>
                          <a:solidFill>
                            <a:srgbClr val="000000"/>
                          </a:solidFill>
                        </a:defRPr>
                      </a:pPr>
                      <a:r>
                        <a:rPr sz="3200"/>
                        <a:t>第５章</a:t>
                      </a:r>
                    </a:p>
                  </a:txBody>
                  <a:tcPr marL="50800" marR="50800" marT="50800" marB="50800" anchor="ctr" anchorCtr="0" horzOverflow="overflow"/>
                </a:tc>
                <a:tc>
                  <a:txBody>
                    <a:bodyPr/>
                    <a:lstStyle/>
                    <a:p>
                      <a:pPr algn="l" defTabSz="457200">
                        <a:defRPr>
                          <a:solidFill>
                            <a:srgbClr val="000000"/>
                          </a:solidFill>
                        </a:defRPr>
                      </a:pPr>
                      <a:r>
                        <a:rPr sz="3200"/>
                        <a:t> 財産分離</a:t>
                      </a:r>
                    </a:p>
                  </a:txBody>
                  <a:tcPr marL="50800" marR="50800" marT="50800" marB="50800" anchor="ctr" anchorCtr="0" horzOverflow="overflow"/>
                </a:tc>
                <a:tc>
                  <a:txBody>
                    <a:bodyPr/>
                    <a:lstStyle/>
                    <a:p>
                      <a:pPr algn="l" defTabSz="457200">
                        <a:defRPr>
                          <a:solidFill>
                            <a:srgbClr val="000000"/>
                          </a:solidFill>
                        </a:defRPr>
                      </a:pPr>
                      <a:r>
                        <a:t>　</a:t>
                      </a:r>
                    </a:p>
                  </a:txBody>
                  <a:tcPr marL="50800" marR="50800" marT="50800" marB="50800" anchor="ctr" anchorCtr="0" horzOverflow="overflow"/>
                </a:tc>
              </a:tr>
              <a:tr h="770957">
                <a:tc>
                  <a:txBody>
                    <a:bodyPr/>
                    <a:lstStyle/>
                    <a:p>
                      <a:pPr algn="l" defTabSz="457200">
                        <a:defRPr>
                          <a:solidFill>
                            <a:srgbClr val="000000"/>
                          </a:solidFill>
                        </a:defRPr>
                      </a:pPr>
                      <a:r>
                        <a:rPr sz="3200"/>
                        <a:t>第６章</a:t>
                      </a:r>
                    </a:p>
                  </a:txBody>
                  <a:tcPr marL="50800" marR="50800" marT="50800" marB="50800" anchor="ctr" anchorCtr="0" horzOverflow="overflow"/>
                </a:tc>
                <a:tc>
                  <a:txBody>
                    <a:bodyPr/>
                    <a:lstStyle/>
                    <a:p>
                      <a:pPr algn="l" defTabSz="457200">
                        <a:defRPr>
                          <a:solidFill>
                            <a:srgbClr val="000000"/>
                          </a:solidFill>
                        </a:defRPr>
                      </a:pPr>
                      <a:r>
                        <a:rPr sz="2800"/>
                        <a:t> 相続人の不存在</a:t>
                      </a:r>
                    </a:p>
                  </a:txBody>
                  <a:tcPr marL="50800" marR="50800" marT="50800" marB="50800" anchor="ctr" anchorCtr="0" horzOverflow="overflow"/>
                </a:tc>
                <a:tc>
                  <a:txBody>
                    <a:bodyPr/>
                    <a:lstStyle/>
                    <a:p>
                      <a:pPr algn="l" defTabSz="457200">
                        <a:defRPr>
                          <a:solidFill>
                            <a:srgbClr val="000000"/>
                          </a:solidFill>
                        </a:defRPr>
                      </a:pPr>
                    </a:p>
                  </a:txBody>
                  <a:tcPr marL="50800" marR="50800" marT="50800" marB="50800" anchor="ctr" anchorCtr="0" horzOverflow="overflow"/>
                </a:tc>
              </a:tr>
              <a:tr h="770957">
                <a:tc>
                  <a:txBody>
                    <a:bodyPr/>
                    <a:lstStyle/>
                    <a:p>
                      <a:pPr algn="l" defTabSz="457200">
                        <a:defRPr>
                          <a:solidFill>
                            <a:srgbClr val="000000"/>
                          </a:solidFill>
                        </a:defRPr>
                      </a:pPr>
                      <a:r>
                        <a:rPr sz="3200"/>
                        <a:t>第７章</a:t>
                      </a:r>
                    </a:p>
                  </a:txBody>
                  <a:tcPr marL="50800" marR="50800" marT="50800" marB="50800" anchor="ctr" anchorCtr="0" horzOverflow="overflow"/>
                </a:tc>
                <a:tc>
                  <a:txBody>
                    <a:bodyPr/>
                    <a:lstStyle/>
                    <a:p>
                      <a:pPr algn="l" defTabSz="457200">
                        <a:defRPr>
                          <a:solidFill>
                            <a:srgbClr val="000000"/>
                          </a:solidFill>
                        </a:defRPr>
                      </a:pPr>
                      <a:r>
                        <a:rPr sz="3200"/>
                        <a:t> 遺言</a:t>
                      </a:r>
                    </a:p>
                  </a:txBody>
                  <a:tcPr marL="50800" marR="50800" marT="50800" marB="50800" anchor="ctr" anchorCtr="0" horzOverflow="overflow"/>
                </a:tc>
                <a:tc>
                  <a:txBody>
                    <a:bodyPr/>
                    <a:lstStyle/>
                    <a:p>
                      <a:pPr algn="l" defTabSz="457200">
                        <a:defRPr>
                          <a:solidFill>
                            <a:srgbClr val="000000"/>
                          </a:solidFill>
                        </a:defRPr>
                      </a:pPr>
                      <a:r>
                        <a:t>　総則，遺言の方式（通常の方式，特別の方式），遺言の効力，遺言の執行，遺言の撤回及び取消し，</a:t>
                      </a:r>
                    </a:p>
                  </a:txBody>
                  <a:tcPr marL="50800" marR="50800" marT="50800" marB="50800" anchor="ctr" anchorCtr="0" horzOverflow="overflow"/>
                </a:tc>
              </a:tr>
              <a:tr h="770957">
                <a:tc>
                  <a:txBody>
                    <a:bodyPr/>
                    <a:lstStyle/>
                    <a:p>
                      <a:pPr algn="l" defTabSz="457200">
                        <a:defRPr>
                          <a:solidFill>
                            <a:srgbClr val="000000"/>
                          </a:solidFill>
                        </a:defRPr>
                      </a:pPr>
                      <a:r>
                        <a:rPr sz="3200"/>
                        <a:t>第８章</a:t>
                      </a:r>
                    </a:p>
                  </a:txBody>
                  <a:tcPr marL="50800" marR="50800" marT="50800" marB="50800" anchor="ctr" anchorCtr="0" horzOverflow="overflow"/>
                </a:tc>
                <a:tc>
                  <a:txBody>
                    <a:bodyPr/>
                    <a:lstStyle/>
                    <a:p>
                      <a:pPr algn="l" defTabSz="457200">
                        <a:defRPr>
                          <a:solidFill>
                            <a:srgbClr val="000000"/>
                          </a:solidFill>
                        </a:defRPr>
                      </a:pPr>
                      <a:r>
                        <a:rPr sz="3200"/>
                        <a:t> 遺留分</a:t>
                      </a:r>
                    </a:p>
                  </a:txBody>
                  <a:tcPr marL="50800" marR="50800" marT="50800" marB="50800" anchor="ctr" anchorCtr="0" horzOverflow="overflow"/>
                </a:tc>
                <a:tc>
                  <a:txBody>
                    <a:bodyPr/>
                    <a:lstStyle/>
                    <a:p>
                      <a:pPr algn="l" defTabSz="457200">
                        <a:defRPr>
                          <a:solidFill>
                            <a:srgbClr val="000000"/>
                          </a:solidFill>
                        </a:defRPr>
                      </a:pPr>
                    </a:p>
                  </a:txBody>
                  <a:tcPr marL="50800" marR="50800" marT="50800" marB="50800" anchor="ctr" anchorCtr="0" horzOverflow="overflow"/>
                </a:tc>
              </a:tr>
              <a:tr h="770957">
                <a:tc>
                  <a:txBody>
                    <a:bodyPr/>
                    <a:lstStyle/>
                    <a:p>
                      <a:pPr algn="l" defTabSz="457200">
                        <a:defRPr>
                          <a:solidFill>
                            <a:srgbClr val="000000"/>
                          </a:solidFill>
                        </a:defRPr>
                      </a:pPr>
                      <a:r>
                        <a:rPr sz="3200"/>
                        <a:t>第９章</a:t>
                      </a:r>
                    </a:p>
                  </a:txBody>
                  <a:tcPr marL="50800" marR="50800" marT="50800" marB="50800" anchor="ctr" anchorCtr="0" horzOverflow="overflow"/>
                </a:tc>
                <a:tc>
                  <a:txBody>
                    <a:bodyPr/>
                    <a:lstStyle/>
                    <a:p>
                      <a:pPr algn="l" defTabSz="457200">
                        <a:defRPr>
                          <a:solidFill>
                            <a:srgbClr val="000000"/>
                          </a:solidFill>
                        </a:defRPr>
                      </a:pPr>
                      <a:r>
                        <a:rPr sz="3200"/>
                        <a:t> 特別の寄与</a:t>
                      </a:r>
                    </a:p>
                  </a:txBody>
                  <a:tcPr marL="50800" marR="50800" marT="50800" marB="50800" anchor="ctr" anchorCtr="0" horzOverflow="overflow"/>
                </a:tc>
                <a:tc>
                  <a:txBody>
                    <a:bodyPr/>
                    <a:lstStyle/>
                    <a:p>
                      <a:pPr algn="l" defTabSz="457200">
                        <a:defRPr>
                          <a:solidFill>
                            <a:srgbClr val="000000"/>
                          </a:solidFill>
                        </a:defRPr>
                      </a:pPr>
                    </a:p>
                  </a:txBody>
                  <a:tcPr marL="50800" marR="50800" marT="50800" marB="50800" anchor="ctr" anchorCtr="0" horzOverflow="overflow"/>
                </a:tc>
              </a:tr>
            </a:tbl>
          </a:graphicData>
        </a:graphic>
      </p:graphicFrame>
      <p:sp>
        <p:nvSpPr>
          <p:cNvPr id="187" name="民法典の構成"/>
          <p:cNvSpPr txBox="1"/>
          <p:nvPr/>
        </p:nvSpPr>
        <p:spPr>
          <a:xfrm>
            <a:off x="226344" y="232362"/>
            <a:ext cx="3924301"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000">
                <a:solidFill>
                  <a:srgbClr val="FF2600"/>
                </a:solidFill>
              </a:defRPr>
            </a:lvl1pPr>
          </a:lstStyle>
          <a:p>
            <a:pPr/>
            <a:r>
              <a:t>民法典の構成</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5.png"/></Relationships>

</file>

<file path=ppt/theme/theme1.xml><?xml version="1.0" encoding="utf-8"?>
<a:theme xmlns:a="http://schemas.openxmlformats.org/drawingml/2006/main" xmlns:r="http://schemas.openxmlformats.org/officeDocument/2006/relationships" name="LeatherBook">
  <a:themeElements>
    <a:clrScheme name="LeatherBook">
      <a:dk1>
        <a:srgbClr val="6C6963"/>
      </a:dk1>
      <a:lt1>
        <a:srgbClr val="092C6C"/>
      </a:lt1>
      <a:dk2>
        <a:srgbClr val="4D5459"/>
      </a:dk2>
      <a:lt2>
        <a:srgbClr val="D8DBDF"/>
      </a:lt2>
      <a:accent1>
        <a:srgbClr val="5B7376"/>
      </a:accent1>
      <a:accent2>
        <a:srgbClr val="9B9E5B"/>
      </a:accent2>
      <a:accent3>
        <a:srgbClr val="CC943D"/>
      </a:accent3>
      <a:accent4>
        <a:srgbClr val="A55A01"/>
      </a:accent4>
      <a:accent5>
        <a:srgbClr val="9D3320"/>
      </a:accent5>
      <a:accent6>
        <a:srgbClr val="83525A"/>
      </a:accent6>
      <a:hlink>
        <a:srgbClr val="0000FF"/>
      </a:hlink>
      <a:folHlink>
        <a:srgbClr val="FF00FF"/>
      </a:folHlink>
    </a:clrScheme>
    <a:fontScheme name="LeatherBook">
      <a:majorFont>
        <a:latin typeface="Baskerville"/>
        <a:ea typeface="Baskerville"/>
        <a:cs typeface="Baskerville"/>
      </a:majorFont>
      <a:minorFont>
        <a:latin typeface="Baskerville"/>
        <a:ea typeface="Baskerville"/>
        <a:cs typeface="Baskerville"/>
      </a:minorFont>
    </a:fontScheme>
    <a:fmtScheme name="Leather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6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2EBDB"/>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49E92"/>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LeatherBook">
  <a:themeElements>
    <a:clrScheme name="LeatherBook">
      <a:dk1>
        <a:srgbClr val="000000"/>
      </a:dk1>
      <a:lt1>
        <a:srgbClr val="FFFFFF"/>
      </a:lt1>
      <a:dk2>
        <a:srgbClr val="4D5459"/>
      </a:dk2>
      <a:lt2>
        <a:srgbClr val="D8DBDF"/>
      </a:lt2>
      <a:accent1>
        <a:srgbClr val="5B7376"/>
      </a:accent1>
      <a:accent2>
        <a:srgbClr val="9B9E5B"/>
      </a:accent2>
      <a:accent3>
        <a:srgbClr val="CC943D"/>
      </a:accent3>
      <a:accent4>
        <a:srgbClr val="A55A01"/>
      </a:accent4>
      <a:accent5>
        <a:srgbClr val="9D3320"/>
      </a:accent5>
      <a:accent6>
        <a:srgbClr val="83525A"/>
      </a:accent6>
      <a:hlink>
        <a:srgbClr val="0000FF"/>
      </a:hlink>
      <a:folHlink>
        <a:srgbClr val="FF00FF"/>
      </a:folHlink>
    </a:clrScheme>
    <a:fontScheme name="LeatherBook">
      <a:majorFont>
        <a:latin typeface="Baskerville"/>
        <a:ea typeface="Baskerville"/>
        <a:cs typeface="Baskerville"/>
      </a:majorFont>
      <a:minorFont>
        <a:latin typeface="Baskerville"/>
        <a:ea typeface="Baskerville"/>
        <a:cs typeface="Baskerville"/>
      </a:minorFont>
    </a:fontScheme>
    <a:fmtScheme name="Leather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6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2EBDB"/>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49E92"/>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