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b="def" i="def"/>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b="def" i="def"/>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b="def" i="def"/>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wholeTbl>
    <a:band2H>
      <a:tcTxStyle b="def" i="def"/>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chemeClr val="accent4">
                  <a:hueOff val="-44868"/>
                  <a:lumOff val="-8845"/>
                </a:schemeClr>
              </a:solidFill>
              <a:prstDash val="solid"/>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chemeClr val="accent4">
                  <a:hueOff val="-44868"/>
                  <a:lumOff val="-8845"/>
                </a:schemeClr>
              </a:solidFill>
              <a:prstDash val="solid"/>
              <a:miter lim="400000"/>
            </a:ln>
          </a:top>
          <a:bottom>
            <a:ln w="12700" cap="flat">
              <a:noFill/>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b="def" i="def"/>
      <a:tcStyle>
        <a:tcBdr/>
        <a:fill>
          <a:solidFill>
            <a:srgbClr val="BCBCBC">
              <a:alpha val="12000"/>
            </a:srgbClr>
          </a:solidFill>
        </a:fill>
      </a:tcStyle>
    </a:band2H>
    <a:firstCol>
      <a:tcTxStyle b="off" i="off">
        <a:fontRef idx="min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1270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fill>
          <a:noFill/>
        </a:fill>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b="def" i="def"/>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タイトル &amp; サブタイトル">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leatherbooktypeembellishgld.pdf" descr="leatherbooktypeembellishgld.pdf"/>
          <p:cNvPicPr>
            <a:picLocks noChangeAspect="1"/>
          </p:cNvPicPr>
          <p:nvPr/>
        </p:nvPicPr>
        <p:blipFill>
          <a:blip r:embed="rId3">
            <a:extLst/>
          </a:blip>
          <a:stretch>
            <a:fillRect/>
          </a:stretch>
        </p:blipFill>
        <p:spPr>
          <a:xfrm>
            <a:off x="5753100" y="4775200"/>
            <a:ext cx="1956620" cy="304800"/>
          </a:xfrm>
          <a:prstGeom prst="rect">
            <a:avLst/>
          </a:prstGeom>
          <a:ln w="12700">
            <a:miter lim="400000"/>
          </a:ln>
        </p:spPr>
      </p:pic>
      <p:sp>
        <p:nvSpPr>
          <p:cNvPr id="12" name="タイトルテキスト"/>
          <p:cNvSpPr txBox="1"/>
          <p:nvPr>
            <p:ph type="title"/>
          </p:nvPr>
        </p:nvSpPr>
        <p:spPr>
          <a:xfrm>
            <a:off x="825500" y="1879600"/>
            <a:ext cx="11836400" cy="2603500"/>
          </a:xfrm>
          <a:prstGeom prst="rect">
            <a:avLst/>
          </a:prstGeom>
          <a:effectLst>
            <a:outerShdw sx="100000" sy="100000" kx="0" ky="0" algn="b" rotWithShape="0" blurRad="25400" dist="38100" dir="2700000">
              <a:srgbClr val="6D625D">
                <a:alpha val="90000"/>
              </a:srgbClr>
            </a:outerShdw>
          </a:effectLst>
        </p:spPr>
        <p:txBody>
          <a:bodyPr anchor="b"/>
          <a:lstStyle>
            <a:lvl1pPr>
              <a:defRPr sz="8000">
                <a:solidFill>
                  <a:srgbClr val="BEA56D"/>
                </a:solidFill>
                <a:effectLst>
                  <a:outerShdw sx="100000" sy="100000" kx="0" ky="0" algn="b" rotWithShape="0" blurRad="38100" dist="25400" dir="15900000">
                    <a:srgbClr val="000000">
                      <a:alpha val="90000"/>
                    </a:srgbClr>
                  </a:outerShdw>
                </a:effectLst>
              </a:defRPr>
            </a:lvl1pPr>
          </a:lstStyle>
          <a:p>
            <a:pPr/>
            <a:r>
              <a:t>タイトルテキスト</a:t>
            </a:r>
          </a:p>
        </p:txBody>
      </p:sp>
      <p:sp>
        <p:nvSpPr>
          <p:cNvPr id="13" name="本文レベル1…"/>
          <p:cNvSpPr txBox="1"/>
          <p:nvPr>
            <p:ph type="body" sz="quarter" idx="1"/>
          </p:nvPr>
        </p:nvSpPr>
        <p:spPr>
          <a:xfrm>
            <a:off x="825500" y="5346700"/>
            <a:ext cx="11836400" cy="1854200"/>
          </a:xfrm>
          <a:prstGeom prst="rect">
            <a:avLst/>
          </a:prstGeom>
          <a:effectLst>
            <a:outerShdw sx="100000" sy="100000" kx="0" ky="0" algn="b" rotWithShape="0" blurRad="25400" dist="38100" dir="2700000">
              <a:srgbClr val="6D625D">
                <a:alpha val="90000"/>
              </a:srgbClr>
            </a:outerShdw>
          </a:effectLst>
        </p:spPr>
        <p:txBody>
          <a:bodyPr anchor="t"/>
          <a:lstStyle>
            <a:lvl1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1pPr>
            <a:lvl2pPr marL="0" indent="2286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2pPr>
            <a:lvl3pPr marL="0" indent="4572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3pPr>
            <a:lvl4pPr marL="0" indent="6858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4pPr>
            <a:lvl5pPr marL="0" indent="9144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5pPr>
          </a:lstStyle>
          <a:p>
            <a:pPr/>
            <a:r>
              <a:t>本文レベル1</a:t>
            </a:r>
          </a:p>
          <a:p>
            <a:pPr lvl="1"/>
            <a:r>
              <a:t>本文レベル2</a:t>
            </a:r>
          </a:p>
          <a:p>
            <a:pPr lvl="2"/>
            <a:r>
              <a:t>本文レベル3</a:t>
            </a:r>
          </a:p>
          <a:p>
            <a:pPr lvl="3"/>
            <a:r>
              <a:t>本文レベル4</a:t>
            </a:r>
          </a:p>
          <a:p>
            <a:pPr lvl="4"/>
            <a:r>
              <a:t>本文レベル5</a:t>
            </a:r>
          </a:p>
        </p:txBody>
      </p:sp>
      <p:sp>
        <p:nvSpPr>
          <p:cNvPr id="14" name="スライド番号"/>
          <p:cNvSpPr txBox="1"/>
          <p:nvPr>
            <p:ph type="sldNum" sz="quarter" idx="2"/>
          </p:nvPr>
        </p:nvSpPr>
        <p:spPr>
          <a:xfrm>
            <a:off x="6565899" y="9029700"/>
            <a:ext cx="342901" cy="355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用">
    <p:spTree>
      <p:nvGrpSpPr>
        <p:cNvPr id="1" name=""/>
        <p:cNvGrpSpPr/>
        <p:nvPr/>
      </p:nvGrpSpPr>
      <p:grpSpPr>
        <a:xfrm>
          <a:off x="0" y="0"/>
          <a:ext cx="0" cy="0"/>
          <a:chOff x="0" y="0"/>
          <a:chExt cx="0" cy="0"/>
        </a:xfrm>
      </p:grpSpPr>
      <p:sp>
        <p:nvSpPr>
          <p:cNvPr id="95" name="–Johnny Appleseed"/>
          <p:cNvSpPr/>
          <p:nvPr>
            <p:ph type="body" sz="quarter" idx="13"/>
          </p:nvPr>
        </p:nvSpPr>
        <p:spPr>
          <a:xfrm>
            <a:off x="1270000" y="6350000"/>
            <a:ext cx="10464800" cy="558800"/>
          </a:xfrm>
          <a:prstGeom prst="rect">
            <a:avLst/>
          </a:prstGeom>
        </p:spPr>
        <p:txBody>
          <a:bodyPr>
            <a:spAutoFit/>
          </a:bodyPr>
          <a:lstStyle>
            <a:lvl1pPr marL="0" indent="0" algn="ctr">
              <a:spcBef>
                <a:spcPts val="0"/>
              </a:spcBef>
              <a:buSzTx/>
              <a:buNone/>
              <a:defRPr i="1" sz="3200"/>
            </a:lvl1pPr>
          </a:lstStyle>
          <a:p>
            <a:pPr/>
            <a:r>
              <a:t>–Johnny Appleseed</a:t>
            </a:r>
          </a:p>
        </p:txBody>
      </p:sp>
      <p:sp>
        <p:nvSpPr>
          <p:cNvPr id="96" name="“ここに引用を入力してください。”"/>
          <p:cNvSpPr/>
          <p:nvPr>
            <p:ph type="body" sz="quarter" idx="14"/>
          </p:nvPr>
        </p:nvSpPr>
        <p:spPr>
          <a:xfrm>
            <a:off x="1270000" y="4292322"/>
            <a:ext cx="10464800" cy="673656"/>
          </a:xfrm>
          <a:prstGeom prst="rect">
            <a:avLst/>
          </a:prstGeom>
        </p:spPr>
        <p:txBody>
          <a:bodyPr>
            <a:spAutoFit/>
          </a:bodyPr>
          <a:lstStyle>
            <a:lvl1pPr marL="0" indent="0" algn="ctr">
              <a:spcBef>
                <a:spcPts val="2400"/>
              </a:spcBef>
              <a:buSzTx/>
              <a:buNone/>
              <a:defRPr i="1" sz="4000"/>
            </a:lvl1pPr>
          </a:lstStyle>
          <a:p>
            <a:pPr/>
            <a:r>
              <a:t>“ここに引用を入力してください。”</a:t>
            </a:r>
          </a:p>
        </p:txBody>
      </p:sp>
      <p:sp>
        <p:nvSpPr>
          <p:cNvPr id="97"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写真">
    <p:spTree>
      <p:nvGrpSpPr>
        <p:cNvPr id="1" name=""/>
        <p:cNvGrpSpPr/>
        <p:nvPr/>
      </p:nvGrpSpPr>
      <p:grpSpPr>
        <a:xfrm>
          <a:off x="0" y="0"/>
          <a:ext cx="0" cy="0"/>
          <a:chOff x="0" y="0"/>
          <a:chExt cx="0" cy="0"/>
        </a:xfrm>
      </p:grpSpPr>
      <p:sp>
        <p:nvSpPr>
          <p:cNvPr id="104" name="イメージ"/>
          <p:cNvSpPr/>
          <p:nvPr>
            <p:ph type="pic" idx="13"/>
          </p:nvPr>
        </p:nvSpPr>
        <p:spPr>
          <a:xfrm>
            <a:off x="-850900" y="-12700"/>
            <a:ext cx="14699799" cy="9804400"/>
          </a:xfrm>
          <a:prstGeom prst="rect">
            <a:avLst/>
          </a:prstGeom>
        </p:spPr>
        <p:txBody>
          <a:bodyPr lIns="91439" tIns="45719" rIns="91439" bIns="45719" anchor="t">
            <a:noAutofit/>
          </a:bodyPr>
          <a:lstStyle/>
          <a:p>
            <a:pPr/>
          </a:p>
        </p:txBody>
      </p:sp>
      <p:sp>
        <p:nvSpPr>
          <p:cNvPr id="105"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1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内表紙">
    <p:spTree>
      <p:nvGrpSpPr>
        <p:cNvPr id="1" name=""/>
        <p:cNvGrpSpPr/>
        <p:nvPr/>
      </p:nvGrpSpPr>
      <p:grpSpPr>
        <a:xfrm>
          <a:off x="0" y="0"/>
          <a:ext cx="0" cy="0"/>
          <a:chOff x="0" y="0"/>
          <a:chExt cx="0" cy="0"/>
        </a:xfrm>
      </p:grpSpPr>
      <p:sp>
        <p:nvSpPr>
          <p:cNvPr id="21" name="イメージ"/>
          <p:cNvSpPr/>
          <p:nvPr>
            <p:ph type="pic" idx="13"/>
          </p:nvPr>
        </p:nvSpPr>
        <p:spPr>
          <a:xfrm>
            <a:off x="749300" y="101600"/>
            <a:ext cx="11480800" cy="7657408"/>
          </a:xfrm>
          <a:prstGeom prst="rect">
            <a:avLst/>
          </a:prstGeom>
          <a:ln w="9525">
            <a:round/>
          </a:ln>
        </p:spPr>
        <p:txBody>
          <a:bodyPr lIns="91439" tIns="45719" rIns="91439" bIns="45719" anchor="t">
            <a:noAutofit/>
          </a:bodyPr>
          <a:lstStyle/>
          <a:p>
            <a:pPr/>
          </a:p>
        </p:txBody>
      </p:sp>
      <p:sp>
        <p:nvSpPr>
          <p:cNvPr id="22" name="タイトルテキスト"/>
          <p:cNvSpPr txBox="1"/>
          <p:nvPr>
            <p:ph type="title"/>
          </p:nvPr>
        </p:nvSpPr>
        <p:spPr>
          <a:xfrm>
            <a:off x="762000" y="7035800"/>
            <a:ext cx="11480800" cy="1346200"/>
          </a:xfrm>
          <a:prstGeom prst="rect">
            <a:avLst/>
          </a:prstGeom>
        </p:spPr>
        <p:txBody>
          <a:bodyPr/>
          <a:lstStyle/>
          <a:p>
            <a:pPr/>
            <a:r>
              <a:t>タイトルテキスト</a:t>
            </a:r>
          </a:p>
        </p:txBody>
      </p:sp>
      <p:sp>
        <p:nvSpPr>
          <p:cNvPr id="23" name="本文レベル1…"/>
          <p:cNvSpPr txBox="1"/>
          <p:nvPr>
            <p:ph type="body" sz="quarter" idx="1"/>
          </p:nvPr>
        </p:nvSpPr>
        <p:spPr>
          <a:xfrm>
            <a:off x="762000" y="8382000"/>
            <a:ext cx="11480800" cy="952500"/>
          </a:xfrm>
          <a:prstGeom prst="rect">
            <a:avLst/>
          </a:prstGeom>
        </p:spPr>
        <p:txBody>
          <a:bodyPr/>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a:r>
              <a:t>本文レベル1</a:t>
            </a:r>
          </a:p>
          <a:p>
            <a:pPr lvl="1"/>
            <a:r>
              <a:t>本文レベル2</a:t>
            </a:r>
          </a:p>
          <a:p>
            <a:pPr lvl="2"/>
            <a:r>
              <a:t>本文レベル3</a:t>
            </a:r>
          </a:p>
          <a:p>
            <a:pPr lvl="3"/>
            <a:r>
              <a:t>本文レベル4</a:t>
            </a:r>
          </a:p>
          <a:p>
            <a:pPr lvl="4"/>
            <a:r>
              <a:t>本文レベル5</a:t>
            </a:r>
          </a:p>
        </p:txBody>
      </p:sp>
      <p:sp>
        <p:nvSpPr>
          <p:cNvPr id="24" name="スライド番号"/>
          <p:cNvSpPr txBox="1"/>
          <p:nvPr>
            <p:ph type="sldNum" sz="quarter" idx="2"/>
          </p:nvPr>
        </p:nvSpPr>
        <p:spPr>
          <a:xfrm>
            <a:off x="6324599" y="9144000"/>
            <a:ext cx="342901" cy="355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中央）">
    <p:spTree>
      <p:nvGrpSpPr>
        <p:cNvPr id="1" name=""/>
        <p:cNvGrpSpPr/>
        <p:nvPr/>
      </p:nvGrpSpPr>
      <p:grpSpPr>
        <a:xfrm>
          <a:off x="0" y="0"/>
          <a:ext cx="0" cy="0"/>
          <a:chOff x="0" y="0"/>
          <a:chExt cx="0" cy="0"/>
        </a:xfrm>
      </p:grpSpPr>
      <p:sp>
        <p:nvSpPr>
          <p:cNvPr id="31" name="タイトルテキスト"/>
          <p:cNvSpPr txBox="1"/>
          <p:nvPr>
            <p:ph type="title"/>
          </p:nvPr>
        </p:nvSpPr>
        <p:spPr>
          <a:xfrm>
            <a:off x="762000" y="3606800"/>
            <a:ext cx="11480800" cy="2540000"/>
          </a:xfrm>
          <a:prstGeom prst="rect">
            <a:avLst/>
          </a:prstGeom>
        </p:spPr>
        <p:txBody>
          <a:bodyPr/>
          <a:lstStyle/>
          <a:p>
            <a:pPr/>
            <a:r>
              <a:t>タイトルテキスト</a:t>
            </a:r>
          </a:p>
        </p:txBody>
      </p:sp>
      <p:sp>
        <p:nvSpPr>
          <p:cNvPr id="3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縦長）">
    <p:spTree>
      <p:nvGrpSpPr>
        <p:cNvPr id="1" name=""/>
        <p:cNvGrpSpPr/>
        <p:nvPr/>
      </p:nvGrpSpPr>
      <p:grpSpPr>
        <a:xfrm>
          <a:off x="0" y="0"/>
          <a:ext cx="0" cy="0"/>
          <a:chOff x="0" y="0"/>
          <a:chExt cx="0" cy="0"/>
        </a:xfrm>
      </p:grpSpPr>
      <p:pic>
        <p:nvPicPr>
          <p:cNvPr id="39" name="leatherbooktypeembellishgry.pdf" descr="leatherbooktypeembellishgry.pdf"/>
          <p:cNvPicPr>
            <a:picLocks noChangeAspect="1"/>
          </p:cNvPicPr>
          <p:nvPr/>
        </p:nvPicPr>
        <p:blipFill>
          <a:blip r:embed="rId2">
            <a:extLst/>
          </a:blip>
          <a:stretch>
            <a:fillRect/>
          </a:stretch>
        </p:blipFill>
        <p:spPr>
          <a:xfrm>
            <a:off x="2696906" y="5083509"/>
            <a:ext cx="1956621" cy="304801"/>
          </a:xfrm>
          <a:prstGeom prst="rect">
            <a:avLst/>
          </a:prstGeom>
          <a:ln w="12700">
            <a:miter lim="400000"/>
          </a:ln>
        </p:spPr>
      </p:pic>
      <p:sp>
        <p:nvSpPr>
          <p:cNvPr id="40" name="イメージ"/>
          <p:cNvSpPr/>
          <p:nvPr>
            <p:ph type="pic" idx="13"/>
          </p:nvPr>
        </p:nvSpPr>
        <p:spPr>
          <a:xfrm>
            <a:off x="4572000" y="1587500"/>
            <a:ext cx="10207884" cy="6808404"/>
          </a:xfrm>
          <a:prstGeom prst="rect">
            <a:avLst/>
          </a:prstGeom>
          <a:ln w="9525">
            <a:round/>
          </a:ln>
        </p:spPr>
        <p:txBody>
          <a:bodyPr lIns="91439" tIns="45719" rIns="91439" bIns="45719" anchor="t">
            <a:noAutofit/>
          </a:bodyPr>
          <a:lstStyle/>
          <a:p>
            <a:pPr/>
          </a:p>
        </p:txBody>
      </p:sp>
      <p:sp>
        <p:nvSpPr>
          <p:cNvPr id="41" name="タイトルテキスト"/>
          <p:cNvSpPr txBox="1"/>
          <p:nvPr>
            <p:ph type="title"/>
          </p:nvPr>
        </p:nvSpPr>
        <p:spPr>
          <a:xfrm>
            <a:off x="431800" y="1600200"/>
            <a:ext cx="6477000" cy="3175000"/>
          </a:xfrm>
          <a:prstGeom prst="rect">
            <a:avLst/>
          </a:prstGeom>
        </p:spPr>
        <p:txBody>
          <a:bodyPr anchor="b"/>
          <a:lstStyle/>
          <a:p>
            <a:pPr/>
            <a:r>
              <a:t>タイトルテキスト</a:t>
            </a:r>
          </a:p>
        </p:txBody>
      </p:sp>
      <p:sp>
        <p:nvSpPr>
          <p:cNvPr id="42" name="本文レベル1…"/>
          <p:cNvSpPr txBox="1"/>
          <p:nvPr>
            <p:ph type="body" sz="quarter" idx="1"/>
          </p:nvPr>
        </p:nvSpPr>
        <p:spPr>
          <a:xfrm>
            <a:off x="431800" y="5715000"/>
            <a:ext cx="6464300" cy="2679700"/>
          </a:xfrm>
          <a:prstGeom prst="rect">
            <a:avLst/>
          </a:prstGeom>
        </p:spPr>
        <p:txBody>
          <a:bodyPr anchor="t"/>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a:r>
              <a:t>本文レベル1</a:t>
            </a:r>
          </a:p>
          <a:p>
            <a:pPr lvl="1"/>
            <a:r>
              <a:t>本文レベル2</a:t>
            </a:r>
          </a:p>
          <a:p>
            <a:pPr lvl="2"/>
            <a:r>
              <a:t>本文レベル3</a:t>
            </a:r>
          </a:p>
          <a:p>
            <a:pPr lvl="3"/>
            <a:r>
              <a:t>本文レベル4</a:t>
            </a:r>
          </a:p>
          <a:p>
            <a:pPr lvl="4"/>
            <a:r>
              <a:t>本文レベル5</a:t>
            </a:r>
          </a:p>
        </p:txBody>
      </p:sp>
      <p:sp>
        <p:nvSpPr>
          <p:cNvPr id="43"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上）">
    <p:spTree>
      <p:nvGrpSpPr>
        <p:cNvPr id="1" name=""/>
        <p:cNvGrpSpPr/>
        <p:nvPr/>
      </p:nvGrpSpPr>
      <p:grpSpPr>
        <a:xfrm>
          <a:off x="0" y="0"/>
          <a:ext cx="0" cy="0"/>
          <a:chOff x="0" y="0"/>
          <a:chExt cx="0" cy="0"/>
        </a:xfrm>
      </p:grpSpPr>
      <p:sp>
        <p:nvSpPr>
          <p:cNvPr id="50" name="タイトルテキスト"/>
          <p:cNvSpPr txBox="1"/>
          <p:nvPr>
            <p:ph type="title"/>
          </p:nvPr>
        </p:nvSpPr>
        <p:spPr>
          <a:prstGeom prst="rect">
            <a:avLst/>
          </a:prstGeom>
        </p:spPr>
        <p:txBody>
          <a:bodyPr/>
          <a:lstStyle/>
          <a:p>
            <a:pPr/>
            <a:r>
              <a:t>タイトルテキスト</a:t>
            </a:r>
          </a:p>
        </p:txBody>
      </p:sp>
      <p:sp>
        <p:nvSpPr>
          <p:cNvPr id="51"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 &amp; 箇条書き">
    <p:spTree>
      <p:nvGrpSpPr>
        <p:cNvPr id="1" name=""/>
        <p:cNvGrpSpPr/>
        <p:nvPr/>
      </p:nvGrpSpPr>
      <p:grpSpPr>
        <a:xfrm>
          <a:off x="0" y="0"/>
          <a:ext cx="0" cy="0"/>
          <a:chOff x="0" y="0"/>
          <a:chExt cx="0" cy="0"/>
        </a:xfrm>
      </p:grpSpPr>
      <p:sp>
        <p:nvSpPr>
          <p:cNvPr id="58" name="タイトルテキスト"/>
          <p:cNvSpPr txBox="1"/>
          <p:nvPr>
            <p:ph type="title"/>
          </p:nvPr>
        </p:nvSpPr>
        <p:spPr>
          <a:prstGeom prst="rect">
            <a:avLst/>
          </a:prstGeom>
        </p:spPr>
        <p:txBody>
          <a:bodyPr/>
          <a:lstStyle/>
          <a:p>
            <a:pPr/>
            <a:r>
              <a:t>タイトルテキスト</a:t>
            </a:r>
          </a:p>
        </p:txBody>
      </p:sp>
      <p:sp>
        <p:nvSpPr>
          <p:cNvPr id="59" name="本文レベル1…"/>
          <p:cNvSpPr txBox="1"/>
          <p:nvPr>
            <p:ph type="body" idx="1"/>
          </p:nvPr>
        </p:nvSpPr>
        <p:spPr>
          <a:xfrm>
            <a:off x="762000" y="2768600"/>
            <a:ext cx="11480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本文レベル1</a:t>
            </a:r>
          </a:p>
          <a:p>
            <a:pPr lvl="1"/>
            <a:r>
              <a:t>本文レベル2</a:t>
            </a:r>
          </a:p>
          <a:p>
            <a:pPr lvl="2"/>
            <a:r>
              <a:t>本文レベル3</a:t>
            </a:r>
          </a:p>
          <a:p>
            <a:pPr lvl="3"/>
            <a:r>
              <a:t>本文レベル4</a:t>
            </a:r>
          </a:p>
          <a:p>
            <a:pPr lvl="4"/>
            <a:r>
              <a:t>本文レベル5</a:t>
            </a:r>
          </a:p>
        </p:txBody>
      </p:sp>
      <p:sp>
        <p:nvSpPr>
          <p:cNvPr id="60"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箇条書き、画像">
    <p:spTree>
      <p:nvGrpSpPr>
        <p:cNvPr id="1" name=""/>
        <p:cNvGrpSpPr/>
        <p:nvPr/>
      </p:nvGrpSpPr>
      <p:grpSpPr>
        <a:xfrm>
          <a:off x="0" y="0"/>
          <a:ext cx="0" cy="0"/>
          <a:chOff x="0" y="0"/>
          <a:chExt cx="0" cy="0"/>
        </a:xfrm>
      </p:grpSpPr>
      <p:sp>
        <p:nvSpPr>
          <p:cNvPr id="67" name="イメージ"/>
          <p:cNvSpPr/>
          <p:nvPr>
            <p:ph type="pic" idx="13"/>
          </p:nvPr>
        </p:nvSpPr>
        <p:spPr>
          <a:xfrm>
            <a:off x="4309329" y="2375525"/>
            <a:ext cx="10256493" cy="6840825"/>
          </a:xfrm>
          <a:prstGeom prst="rect">
            <a:avLst/>
          </a:prstGeom>
          <a:ln w="9525">
            <a:round/>
          </a:ln>
        </p:spPr>
        <p:txBody>
          <a:bodyPr lIns="91439" tIns="45719" rIns="91439" bIns="45719" anchor="t">
            <a:noAutofit/>
          </a:bodyPr>
          <a:lstStyle/>
          <a:p>
            <a:pPr/>
          </a:p>
        </p:txBody>
      </p:sp>
      <p:sp>
        <p:nvSpPr>
          <p:cNvPr id="68" name="タイトルテキスト"/>
          <p:cNvSpPr txBox="1"/>
          <p:nvPr>
            <p:ph type="title"/>
          </p:nvPr>
        </p:nvSpPr>
        <p:spPr>
          <a:prstGeom prst="rect">
            <a:avLst/>
          </a:prstGeom>
        </p:spPr>
        <p:txBody>
          <a:bodyPr/>
          <a:lstStyle/>
          <a:p>
            <a:pPr/>
            <a:r>
              <a:t>タイトルテキスト</a:t>
            </a:r>
          </a:p>
        </p:txBody>
      </p:sp>
      <p:sp>
        <p:nvSpPr>
          <p:cNvPr id="69" name="本文レベル1…"/>
          <p:cNvSpPr txBox="1"/>
          <p:nvPr>
            <p:ph type="body" sz="half" idx="1"/>
          </p:nvPr>
        </p:nvSpPr>
        <p:spPr>
          <a:xfrm>
            <a:off x="762000" y="2362200"/>
            <a:ext cx="5334000" cy="6413500"/>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pPr/>
            <a:r>
              <a:t>本文レベル1</a:t>
            </a:r>
          </a:p>
          <a:p>
            <a:pPr lvl="1"/>
            <a:r>
              <a:t>本文レベル2</a:t>
            </a:r>
          </a:p>
          <a:p>
            <a:pPr lvl="2"/>
            <a:r>
              <a:t>本文レベル3</a:t>
            </a:r>
          </a:p>
          <a:p>
            <a:pPr lvl="3"/>
            <a:r>
              <a:t>本文レベル4</a:t>
            </a:r>
          </a:p>
          <a:p>
            <a:pPr lvl="4"/>
            <a:r>
              <a:t>本文レベル5</a:t>
            </a:r>
          </a:p>
        </p:txBody>
      </p:sp>
      <p:sp>
        <p:nvSpPr>
          <p:cNvPr id="70"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箇条書き">
    <p:spTree>
      <p:nvGrpSpPr>
        <p:cNvPr id="1" name=""/>
        <p:cNvGrpSpPr/>
        <p:nvPr/>
      </p:nvGrpSpPr>
      <p:grpSpPr>
        <a:xfrm>
          <a:off x="0" y="0"/>
          <a:ext cx="0" cy="0"/>
          <a:chOff x="0" y="0"/>
          <a:chExt cx="0" cy="0"/>
        </a:xfrm>
      </p:grpSpPr>
      <p:sp>
        <p:nvSpPr>
          <p:cNvPr id="77" name="本文レベル1…"/>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本文レベル1</a:t>
            </a:r>
          </a:p>
          <a:p>
            <a:pPr lvl="1"/>
            <a:r>
              <a:t>本文レベル2</a:t>
            </a:r>
          </a:p>
          <a:p>
            <a:pPr lvl="2"/>
            <a:r>
              <a:t>本文レベル3</a:t>
            </a:r>
          </a:p>
          <a:p>
            <a:pPr lvl="3"/>
            <a:r>
              <a:t>本文レベル4</a:t>
            </a:r>
          </a:p>
          <a:p>
            <a:pPr lvl="4"/>
            <a:r>
              <a:t>本文レベル5</a:t>
            </a:r>
          </a:p>
        </p:txBody>
      </p:sp>
      <p:sp>
        <p:nvSpPr>
          <p:cNvPr id="7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3 点）">
    <p:spTree>
      <p:nvGrpSpPr>
        <p:cNvPr id="1" name=""/>
        <p:cNvGrpSpPr/>
        <p:nvPr/>
      </p:nvGrpSpPr>
      <p:grpSpPr>
        <a:xfrm>
          <a:off x="0" y="0"/>
          <a:ext cx="0" cy="0"/>
          <a:chOff x="0" y="0"/>
          <a:chExt cx="0" cy="0"/>
        </a:xfrm>
      </p:grpSpPr>
      <p:sp>
        <p:nvSpPr>
          <p:cNvPr id="85" name="イメージ"/>
          <p:cNvSpPr/>
          <p:nvPr>
            <p:ph type="pic" idx="13"/>
          </p:nvPr>
        </p:nvSpPr>
        <p:spPr>
          <a:xfrm>
            <a:off x="-3564103" y="501345"/>
            <a:ext cx="12712701" cy="8479054"/>
          </a:xfrm>
          <a:prstGeom prst="rect">
            <a:avLst/>
          </a:prstGeom>
          <a:ln w="9525">
            <a:round/>
          </a:ln>
        </p:spPr>
        <p:txBody>
          <a:bodyPr lIns="91439" tIns="45719" rIns="91439" bIns="45719" anchor="t">
            <a:noAutofit/>
          </a:bodyPr>
          <a:lstStyle/>
          <a:p>
            <a:pPr/>
          </a:p>
        </p:txBody>
      </p:sp>
      <p:sp>
        <p:nvSpPr>
          <p:cNvPr id="86" name="イメージ"/>
          <p:cNvSpPr/>
          <p:nvPr>
            <p:ph type="pic" sz="quarter" idx="14"/>
          </p:nvPr>
        </p:nvSpPr>
        <p:spPr>
          <a:xfrm>
            <a:off x="7378700" y="723900"/>
            <a:ext cx="4830485" cy="3479800"/>
          </a:xfrm>
          <a:prstGeom prst="rect">
            <a:avLst/>
          </a:prstGeom>
          <a:ln w="9525">
            <a:round/>
          </a:ln>
        </p:spPr>
        <p:txBody>
          <a:bodyPr lIns="91439" tIns="45719" rIns="91439" bIns="45719" anchor="t">
            <a:noAutofit/>
          </a:bodyPr>
          <a:lstStyle/>
          <a:p>
            <a:pPr/>
          </a:p>
        </p:txBody>
      </p:sp>
      <p:sp>
        <p:nvSpPr>
          <p:cNvPr id="87" name="イメージ"/>
          <p:cNvSpPr/>
          <p:nvPr>
            <p:ph type="pic" sz="half" idx="15"/>
          </p:nvPr>
        </p:nvSpPr>
        <p:spPr>
          <a:xfrm>
            <a:off x="6146800" y="3958166"/>
            <a:ext cx="7454900" cy="4969934"/>
          </a:xfrm>
          <a:prstGeom prst="rect">
            <a:avLst/>
          </a:prstGeom>
          <a:ln w="9525">
            <a:round/>
          </a:ln>
        </p:spPr>
        <p:txBody>
          <a:bodyPr lIns="91439" tIns="45719" rIns="91439" bIns="45719" anchor="t">
            <a:noAutofit/>
          </a:bodyPr>
          <a:lstStyle/>
          <a:p>
            <a:pPr/>
          </a:p>
        </p:txBody>
      </p:sp>
      <p:sp>
        <p:nvSpPr>
          <p:cNvPr id="8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本文レベル1…"/>
          <p:cNvSpPr txBox="1"/>
          <p:nvPr>
            <p:ph type="body" idx="1"/>
          </p:nvPr>
        </p:nvSpPr>
        <p:spPr>
          <a:xfrm>
            <a:off x="762000" y="723900"/>
            <a:ext cx="11480800" cy="8293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本文レベル1</a:t>
            </a:r>
          </a:p>
          <a:p>
            <a:pPr lvl="1"/>
            <a:r>
              <a:t>本文レベル2</a:t>
            </a:r>
          </a:p>
          <a:p>
            <a:pPr lvl="2"/>
            <a:r>
              <a:t>本文レベル3</a:t>
            </a:r>
          </a:p>
          <a:p>
            <a:pPr lvl="3"/>
            <a:r>
              <a:t>本文レベル4</a:t>
            </a:r>
          </a:p>
          <a:p>
            <a:pPr lvl="4"/>
            <a:r>
              <a:t>本文レベル5</a:t>
            </a:r>
          </a:p>
        </p:txBody>
      </p:sp>
      <p:sp>
        <p:nvSpPr>
          <p:cNvPr id="3" name="タイトルテキスト"/>
          <p:cNvSpPr txBox="1"/>
          <p:nvPr>
            <p:ph type="title"/>
          </p:nvPr>
        </p:nvSpPr>
        <p:spPr>
          <a:xfrm>
            <a:off x="762000" y="381000"/>
            <a:ext cx="11480800" cy="152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タイトルテキスト</a:t>
            </a:r>
          </a:p>
        </p:txBody>
      </p:sp>
      <p:sp>
        <p:nvSpPr>
          <p:cNvPr id="4" name="スライド番号"/>
          <p:cNvSpPr txBox="1"/>
          <p:nvPr>
            <p:ph type="sldNum" sz="quarter" idx="2"/>
          </p:nvPr>
        </p:nvSpPr>
        <p:spPr>
          <a:xfrm>
            <a:off x="6324599" y="9017000"/>
            <a:ext cx="342901" cy="3556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400" u="none">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400" u="none">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400" u="none">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400" u="none">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400" u="none">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400" u="none">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400" u="none">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400" u="none">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9pPr>
    </p:titleStyle>
    <p:bodyStyle>
      <a:lvl1pPr marL="533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solidFill>
            <a:srgbClr val="6C6963"/>
          </a:solidFill>
          <a:uFillTx/>
          <a:latin typeface="+mn-lt"/>
          <a:ea typeface="+mn-ea"/>
          <a:cs typeface="+mn-cs"/>
          <a:sym typeface="Baskerville"/>
        </a:defRPr>
      </a:lvl1pPr>
      <a:lvl2pPr marL="1066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solidFill>
            <a:srgbClr val="6C6963"/>
          </a:solidFill>
          <a:uFillTx/>
          <a:latin typeface="+mn-lt"/>
          <a:ea typeface="+mn-ea"/>
          <a:cs typeface="+mn-cs"/>
          <a:sym typeface="Baskerville"/>
        </a:defRPr>
      </a:lvl2pPr>
      <a:lvl3pPr marL="1600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solidFill>
            <a:srgbClr val="6C6963"/>
          </a:solidFill>
          <a:uFillTx/>
          <a:latin typeface="+mn-lt"/>
          <a:ea typeface="+mn-ea"/>
          <a:cs typeface="+mn-cs"/>
          <a:sym typeface="Baskerville"/>
        </a:defRPr>
      </a:lvl3pPr>
      <a:lvl4pPr marL="2133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solidFill>
            <a:srgbClr val="6C6963"/>
          </a:solidFill>
          <a:uFillTx/>
          <a:latin typeface="+mn-lt"/>
          <a:ea typeface="+mn-ea"/>
          <a:cs typeface="+mn-cs"/>
          <a:sym typeface="Baskerville"/>
        </a:defRPr>
      </a:lvl4pPr>
      <a:lvl5pPr marL="26670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solidFill>
            <a:srgbClr val="6C6963"/>
          </a:solidFill>
          <a:uFillTx/>
          <a:latin typeface="+mn-lt"/>
          <a:ea typeface="+mn-ea"/>
          <a:cs typeface="+mn-cs"/>
          <a:sym typeface="Baskerville"/>
        </a:defRPr>
      </a:lvl5pPr>
      <a:lvl6pPr marL="3200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solidFill>
            <a:srgbClr val="6C6963"/>
          </a:solidFill>
          <a:uFillTx/>
          <a:latin typeface="+mn-lt"/>
          <a:ea typeface="+mn-ea"/>
          <a:cs typeface="+mn-cs"/>
          <a:sym typeface="Baskerville"/>
        </a:defRPr>
      </a:lvl6pPr>
      <a:lvl7pPr marL="3733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solidFill>
            <a:srgbClr val="6C6963"/>
          </a:solidFill>
          <a:uFillTx/>
          <a:latin typeface="+mn-lt"/>
          <a:ea typeface="+mn-ea"/>
          <a:cs typeface="+mn-cs"/>
          <a:sym typeface="Baskerville"/>
        </a:defRPr>
      </a:lvl7pPr>
      <a:lvl8pPr marL="4267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solidFill>
            <a:srgbClr val="6C6963"/>
          </a:solidFill>
          <a:uFillTx/>
          <a:latin typeface="+mn-lt"/>
          <a:ea typeface="+mn-ea"/>
          <a:cs typeface="+mn-cs"/>
          <a:sym typeface="Baskerville"/>
        </a:defRPr>
      </a:lvl8pPr>
      <a:lvl9pPr marL="4800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solidFill>
            <a:srgbClr val="6C6963"/>
          </a:solidFill>
          <a:uFillTx/>
          <a:latin typeface="+mn-lt"/>
          <a:ea typeface="+mn-ea"/>
          <a:cs typeface="+mn-cs"/>
          <a:sym typeface="Baskervill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Baskerville"/>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Baskerville"/>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Baskerville"/>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Baskerville"/>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Baskerville"/>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Baskerville"/>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Baskerville"/>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Baskerville"/>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Baskervill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市民後見人養成講座"/>
          <p:cNvSpPr txBox="1"/>
          <p:nvPr>
            <p:ph type="ctrTitle"/>
          </p:nvPr>
        </p:nvSpPr>
        <p:spPr>
          <a:prstGeom prst="rect">
            <a:avLst/>
          </a:prstGeom>
        </p:spPr>
        <p:txBody>
          <a:bodyPr/>
          <a:lstStyle/>
          <a:p>
            <a:pPr/>
            <a:r>
              <a:t>  市民後見人養成講座</a:t>
            </a:r>
          </a:p>
        </p:txBody>
      </p:sp>
      <p:sp>
        <p:nvSpPr>
          <p:cNvPr id="122" name="刑法その他の法律の基礎"/>
          <p:cNvSpPr txBox="1"/>
          <p:nvPr>
            <p:ph type="subTitle" sz="quarter" idx="1"/>
          </p:nvPr>
        </p:nvSpPr>
        <p:spPr>
          <a:xfrm>
            <a:off x="889000" y="5181600"/>
            <a:ext cx="12211795" cy="1854200"/>
          </a:xfrm>
          <a:prstGeom prst="rect">
            <a:avLst/>
          </a:prstGeom>
        </p:spPr>
        <p:txBody>
          <a:bodyPr/>
          <a:lstStyle/>
          <a:p>
            <a:pPr/>
            <a:r>
              <a:t>刑法その他の法律の基礎</a:t>
            </a:r>
          </a:p>
        </p:txBody>
      </p:sp>
      <p:sp>
        <p:nvSpPr>
          <p:cNvPr id="123" name="弁護士 田上尚志"/>
          <p:cNvSpPr txBox="1"/>
          <p:nvPr/>
        </p:nvSpPr>
        <p:spPr>
          <a:xfrm>
            <a:off x="8531597" y="7734300"/>
            <a:ext cx="4019898" cy="656283"/>
          </a:xfrm>
          <a:prstGeom prst="rect">
            <a:avLst/>
          </a:prstGeom>
          <a:ln w="12700">
            <a:miter lim="400000"/>
          </a:ln>
          <a:effectLst>
            <a:outerShdw sx="100000" sy="100000" kx="0" ky="0" algn="b" rotWithShape="0" blurRad="25400" dist="38100" dir="2700000">
              <a:srgbClr val="6D625D">
                <a:alpha val="90000"/>
              </a:srgbClr>
            </a:outerShdw>
          </a:effectLst>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a:defRPr i="1" sz="3600">
                <a:solidFill>
                  <a:srgbClr val="BEA56D"/>
                </a:solidFill>
                <a:effectLst>
                  <a:outerShdw sx="100000" sy="100000" kx="0" ky="0" algn="b" rotWithShape="0" blurRad="25400" dist="38100" dir="15900000">
                    <a:srgbClr val="000000">
                      <a:alpha val="90000"/>
                    </a:srgbClr>
                  </a:outerShdw>
                </a:effectLst>
              </a:defRPr>
            </a:lvl1pPr>
          </a:lstStyle>
          <a:p>
            <a:pPr/>
            <a:r>
              <a:t>弁護士　田上尚志</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５．利息制限法"/>
          <p:cNvSpPr txBox="1"/>
          <p:nvPr/>
        </p:nvSpPr>
        <p:spPr>
          <a:xfrm>
            <a:off x="232270" y="211195"/>
            <a:ext cx="455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000000"/>
                </a:solidFill>
              </a:defRPr>
            </a:lvl1pPr>
          </a:lstStyle>
          <a:p>
            <a:pPr/>
            <a:r>
              <a:t>５．利息制限法</a:t>
            </a:r>
          </a:p>
        </p:txBody>
      </p:sp>
      <p:sp>
        <p:nvSpPr>
          <p:cNvPr id="216" name="契約元本に応じて約定金利の上限を定める。"/>
          <p:cNvSpPr txBox="1"/>
          <p:nvPr/>
        </p:nvSpPr>
        <p:spPr>
          <a:xfrm>
            <a:off x="971927" y="1585184"/>
            <a:ext cx="1106094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solidFill>
                  <a:srgbClr val="0433FF"/>
                </a:solidFill>
              </a:defRPr>
            </a:lvl1pPr>
          </a:lstStyle>
          <a:p>
            <a:pPr/>
            <a:r>
              <a:t>　契約元本に応じて約定金利の上限を定める。</a:t>
            </a:r>
          </a:p>
        </p:txBody>
      </p:sp>
      <p:sp>
        <p:nvSpPr>
          <p:cNvPr id="217" name="元本の額が10万円未満の場合                  年２割"/>
          <p:cNvSpPr txBox="1"/>
          <p:nvPr/>
        </p:nvSpPr>
        <p:spPr>
          <a:xfrm>
            <a:off x="1468119" y="2427118"/>
            <a:ext cx="9067801"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solidFill>
                  <a:srgbClr val="FF2600"/>
                </a:solidFill>
              </a:defRPr>
            </a:lvl1pPr>
          </a:lstStyle>
          <a:p>
            <a:pPr/>
            <a:r>
              <a:t>元本の額が10万円未満の場合　　　　              年２割</a:t>
            </a:r>
          </a:p>
        </p:txBody>
      </p:sp>
      <p:sp>
        <p:nvSpPr>
          <p:cNvPr id="218" name="元本の額が10万円以上100万円未満の場合  年１割８分"/>
          <p:cNvSpPr txBox="1"/>
          <p:nvPr/>
        </p:nvSpPr>
        <p:spPr>
          <a:xfrm>
            <a:off x="1468119" y="3131893"/>
            <a:ext cx="9829801"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solidFill>
                  <a:srgbClr val="FF2600"/>
                </a:solidFill>
              </a:defRPr>
            </a:lvl1pPr>
          </a:lstStyle>
          <a:p>
            <a:pPr/>
            <a:r>
              <a:t>元本の額が10万円以上100万円未満の場合　　年１割８分</a:t>
            </a:r>
          </a:p>
        </p:txBody>
      </p:sp>
      <p:sp>
        <p:nvSpPr>
          <p:cNvPr id="219" name="元本の額が100万円以上の場合       年１割５分"/>
          <p:cNvSpPr txBox="1"/>
          <p:nvPr/>
        </p:nvSpPr>
        <p:spPr>
          <a:xfrm>
            <a:off x="1468119" y="3836668"/>
            <a:ext cx="9829801"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solidFill>
                  <a:srgbClr val="FF2600"/>
                </a:solidFill>
              </a:defRPr>
            </a:lvl1pPr>
          </a:lstStyle>
          <a:p>
            <a:pPr/>
            <a:r>
              <a:t>元本の額が100万円以上の場合　　　　　　　年１割５分</a:t>
            </a:r>
          </a:p>
        </p:txBody>
      </p:sp>
      <p:sp>
        <p:nvSpPr>
          <p:cNvPr id="220" name="過払金発生の可能性。"/>
          <p:cNvSpPr txBox="1"/>
          <p:nvPr/>
        </p:nvSpPr>
        <p:spPr>
          <a:xfrm>
            <a:off x="971927" y="5085304"/>
            <a:ext cx="11060947"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solidFill>
                  <a:srgbClr val="0433FF"/>
                </a:solidFill>
              </a:defRPr>
            </a:lvl1pPr>
          </a:lstStyle>
          <a:p>
            <a:pPr/>
            <a:r>
              <a:t>　過払金発生の可能性。</a:t>
            </a:r>
          </a:p>
        </p:txBody>
      </p:sp>
      <p:sp>
        <p:nvSpPr>
          <p:cNvPr id="221" name="①平成18年以前に取引を開始…"/>
          <p:cNvSpPr txBox="1"/>
          <p:nvPr/>
        </p:nvSpPr>
        <p:spPr>
          <a:xfrm>
            <a:off x="1309369" y="5849391"/>
            <a:ext cx="10886163" cy="17272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a:solidFill>
                  <a:srgbClr val="FF2600"/>
                </a:solidFill>
              </a:defRPr>
            </a:pPr>
            <a:r>
              <a:t>　①平成18年以前に取引を開始</a:t>
            </a:r>
          </a:p>
          <a:p>
            <a:pPr algn="l">
              <a:defRPr sz="3000">
                <a:solidFill>
                  <a:srgbClr val="FF2600"/>
                </a:solidFill>
              </a:defRPr>
            </a:pPr>
            <a:r>
              <a:t>　②概ね６年半以上中断なく取引を継続したか完済</a:t>
            </a:r>
          </a:p>
          <a:p>
            <a:pPr algn="l">
              <a:defRPr sz="3000">
                <a:solidFill>
                  <a:srgbClr val="FF2600"/>
                </a:solidFill>
              </a:defRPr>
            </a:pPr>
            <a:r>
              <a:t>　③取引継続中か完済から10本を経ていない場合</a:t>
            </a:r>
          </a:p>
        </p:txBody>
      </p:sp>
      <p:sp>
        <p:nvSpPr>
          <p:cNvPr id="222" name="貸金業者による利息の取り過ぎ。"/>
          <p:cNvSpPr txBox="1"/>
          <p:nvPr/>
        </p:nvSpPr>
        <p:spPr>
          <a:xfrm>
            <a:off x="971927" y="8452440"/>
            <a:ext cx="11060947"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solidFill>
                  <a:srgbClr val="000000"/>
                </a:solidFill>
              </a:defRPr>
            </a:lvl1pPr>
          </a:lstStyle>
          <a:p>
            <a:pPr/>
            <a:r>
              <a:t>　貸金業者による利息の取り過ぎ。</a:t>
            </a:r>
          </a:p>
        </p:txBody>
      </p:sp>
      <p:sp>
        <p:nvSpPr>
          <p:cNvPr id="223" name="矢印"/>
          <p:cNvSpPr/>
          <p:nvPr/>
        </p:nvSpPr>
        <p:spPr>
          <a:xfrm rot="16200000">
            <a:off x="4264660" y="7857591"/>
            <a:ext cx="736600" cy="313850"/>
          </a:xfrm>
          <a:prstGeom prst="rightArrow">
            <a:avLst>
              <a:gd name="adj1" fmla="val 18419"/>
              <a:gd name="adj2" fmla="val 112380"/>
            </a:avLst>
          </a:prstGeom>
          <a:blipFill>
            <a:blip r:embed="rId2"/>
          </a:blipFill>
          <a:ln w="12700">
            <a:miter lim="400000"/>
          </a:ln>
          <a:effectLst>
            <a:outerShdw sx="100000" sy="100000" kx="0" ky="0" algn="b" rotWithShape="0" blurRad="50800" dist="12700" dir="0">
              <a:srgbClr val="000000">
                <a:alpha val="60000"/>
              </a:srgbClr>
            </a:outerShdw>
          </a:effectLst>
        </p:spPr>
        <p:txBody>
          <a:bodyPr lIns="50800" tIns="50800" rIns="50800" bIns="50800" anchor="ctr"/>
          <a:lstStyle/>
          <a:p>
            <a:pPr>
              <a:defRPr sz="3200">
                <a:solidFill>
                  <a:srgbClr val="F2EBDB"/>
                </a:solidFill>
              </a:defRPr>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６．まとめ"/>
          <p:cNvSpPr txBox="1"/>
          <p:nvPr/>
        </p:nvSpPr>
        <p:spPr>
          <a:xfrm>
            <a:off x="232270" y="211195"/>
            <a:ext cx="328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000000"/>
                </a:solidFill>
              </a:defRPr>
            </a:lvl1pPr>
          </a:lstStyle>
          <a:p>
            <a:pPr/>
            <a:r>
              <a:t>６．まとめ</a:t>
            </a:r>
          </a:p>
        </p:txBody>
      </p:sp>
      <p:sp>
        <p:nvSpPr>
          <p:cNvPr id="226" name="本日学習した内容に関わる問題が生じたときは，直ちに弁護士（社会福祉協議会）に相談を（素人の方が簡単に処理できる事柄ではありません）。"/>
          <p:cNvSpPr txBox="1"/>
          <p:nvPr/>
        </p:nvSpPr>
        <p:spPr>
          <a:xfrm>
            <a:off x="971927" y="3297144"/>
            <a:ext cx="11060947" cy="193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solidFill>
                  <a:srgbClr val="0433FF"/>
                </a:solidFill>
              </a:defRPr>
            </a:lvl1pPr>
          </a:lstStyle>
          <a:p>
            <a:pPr/>
            <a:r>
              <a:t>　本日学習した内容に関わる問題が生じたときは，直ちに弁護士（社会福祉協議会）に相談を（素人の方が簡単に処理できる事柄ではありません）。</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１．刑法その他の法律の基礎"/>
          <p:cNvSpPr txBox="1"/>
          <p:nvPr/>
        </p:nvSpPr>
        <p:spPr>
          <a:xfrm>
            <a:off x="232270" y="231515"/>
            <a:ext cx="836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rgbClr val="000000"/>
                </a:solidFill>
              </a:defRPr>
            </a:lvl1pPr>
          </a:lstStyle>
          <a:p>
            <a:pPr/>
            <a:r>
              <a:t>１．刑法その他の法律の基礎</a:t>
            </a:r>
          </a:p>
        </p:txBody>
      </p:sp>
      <p:sp>
        <p:nvSpPr>
          <p:cNvPr id="126" name="刑法"/>
          <p:cNvSpPr txBox="1"/>
          <p:nvPr/>
        </p:nvSpPr>
        <p:spPr>
          <a:xfrm>
            <a:off x="1324610" y="1487357"/>
            <a:ext cx="1333501"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000000"/>
                </a:solidFill>
              </a:defRPr>
            </a:lvl1pPr>
          </a:lstStyle>
          <a:p>
            <a:pPr/>
            <a:r>
              <a:t>刑法</a:t>
            </a:r>
          </a:p>
        </p:txBody>
      </p:sp>
      <p:sp>
        <p:nvSpPr>
          <p:cNvPr id="127" name="民法の特別法"/>
          <p:cNvSpPr txBox="1"/>
          <p:nvPr/>
        </p:nvSpPr>
        <p:spPr>
          <a:xfrm>
            <a:off x="1270000" y="5077085"/>
            <a:ext cx="3771900" cy="711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solidFill>
                  <a:srgbClr val="000000"/>
                </a:solidFill>
              </a:defRPr>
            </a:lvl1pPr>
          </a:lstStyle>
          <a:p>
            <a:pPr/>
            <a:r>
              <a:t>民法の特別法</a:t>
            </a:r>
          </a:p>
        </p:txBody>
      </p:sp>
      <p:sp>
        <p:nvSpPr>
          <p:cNvPr id="128" name="刑法の原則"/>
          <p:cNvSpPr txBox="1"/>
          <p:nvPr/>
        </p:nvSpPr>
        <p:spPr>
          <a:xfrm>
            <a:off x="1955800" y="2254437"/>
            <a:ext cx="2654300"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0433FF"/>
                </a:solidFill>
              </a:defRPr>
            </a:lvl1pPr>
          </a:lstStyle>
          <a:p>
            <a:pPr/>
            <a:r>
              <a:t>刑法の原則</a:t>
            </a:r>
          </a:p>
        </p:txBody>
      </p:sp>
      <p:sp>
        <p:nvSpPr>
          <p:cNvPr id="129" name="刑法総論"/>
          <p:cNvSpPr txBox="1"/>
          <p:nvPr/>
        </p:nvSpPr>
        <p:spPr>
          <a:xfrm>
            <a:off x="1945639" y="3223635"/>
            <a:ext cx="2146301"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0433FF"/>
                </a:solidFill>
              </a:defRPr>
            </a:lvl1pPr>
          </a:lstStyle>
          <a:p>
            <a:pPr/>
            <a:r>
              <a:t>刑法総論</a:t>
            </a:r>
          </a:p>
        </p:txBody>
      </p:sp>
      <p:sp>
        <p:nvSpPr>
          <p:cNvPr id="130" name="刑法各論"/>
          <p:cNvSpPr txBox="1"/>
          <p:nvPr/>
        </p:nvSpPr>
        <p:spPr>
          <a:xfrm>
            <a:off x="1945639" y="4150360"/>
            <a:ext cx="2146301"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0433FF"/>
                </a:solidFill>
              </a:defRPr>
            </a:lvl1pPr>
          </a:lstStyle>
          <a:p>
            <a:pPr/>
            <a:r>
              <a:t>刑法各論</a:t>
            </a:r>
          </a:p>
        </p:txBody>
      </p:sp>
      <p:sp>
        <p:nvSpPr>
          <p:cNvPr id="131" name="消費者保護法令（詐欺取消の特別法）"/>
          <p:cNvSpPr txBox="1"/>
          <p:nvPr/>
        </p:nvSpPr>
        <p:spPr>
          <a:xfrm>
            <a:off x="1945639" y="5859030"/>
            <a:ext cx="8750301"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0433FF"/>
                </a:solidFill>
              </a:defRPr>
            </a:lvl1pPr>
          </a:lstStyle>
          <a:p>
            <a:pPr/>
            <a:r>
              <a:t>消費者保護法令（詐欺取消の特別法）</a:t>
            </a:r>
          </a:p>
        </p:txBody>
      </p:sp>
      <p:sp>
        <p:nvSpPr>
          <p:cNvPr id="132" name="借地借家法（賃貸借の特別法）"/>
          <p:cNvSpPr txBox="1"/>
          <p:nvPr/>
        </p:nvSpPr>
        <p:spPr>
          <a:xfrm>
            <a:off x="1955800" y="7618499"/>
            <a:ext cx="7226300"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0433FF"/>
                </a:solidFill>
              </a:defRPr>
            </a:lvl1pPr>
          </a:lstStyle>
          <a:p>
            <a:pPr/>
            <a:r>
              <a:t>借地借家法（賃貸借の特別法）</a:t>
            </a:r>
          </a:p>
        </p:txBody>
      </p:sp>
      <p:sp>
        <p:nvSpPr>
          <p:cNvPr id="133" name="罪刑法定主義，無罪推定の原則，適正手続"/>
          <p:cNvSpPr txBox="1"/>
          <p:nvPr/>
        </p:nvSpPr>
        <p:spPr>
          <a:xfrm>
            <a:off x="4927600" y="2317937"/>
            <a:ext cx="7353300"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solidFill>
                  <a:srgbClr val="FF2600"/>
                </a:solidFill>
              </a:defRPr>
            </a:lvl1pPr>
          </a:lstStyle>
          <a:p>
            <a:pPr/>
            <a:r>
              <a:t>罪刑法定主義，無罪推定の原則，適正手続</a:t>
            </a:r>
          </a:p>
        </p:txBody>
      </p:sp>
      <p:sp>
        <p:nvSpPr>
          <p:cNvPr id="134" name="犯罪とは何か"/>
          <p:cNvSpPr txBox="1"/>
          <p:nvPr/>
        </p:nvSpPr>
        <p:spPr>
          <a:xfrm>
            <a:off x="4927600" y="3287135"/>
            <a:ext cx="2400300"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solidFill>
                  <a:srgbClr val="FF2600"/>
                </a:solidFill>
              </a:defRPr>
            </a:lvl1pPr>
          </a:lstStyle>
          <a:p>
            <a:pPr/>
            <a:r>
              <a:t>犯罪とは何か</a:t>
            </a:r>
          </a:p>
        </p:txBody>
      </p:sp>
      <p:sp>
        <p:nvSpPr>
          <p:cNvPr id="135" name="格別の構成要件の検討"/>
          <p:cNvSpPr txBox="1"/>
          <p:nvPr/>
        </p:nvSpPr>
        <p:spPr>
          <a:xfrm>
            <a:off x="4953000" y="4213860"/>
            <a:ext cx="3924300"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solidFill>
                  <a:srgbClr val="FF2600"/>
                </a:solidFill>
              </a:defRPr>
            </a:lvl1pPr>
          </a:lstStyle>
          <a:p>
            <a:pPr/>
            <a:r>
              <a:t>格別の構成要件の検討</a:t>
            </a:r>
          </a:p>
        </p:txBody>
      </p:sp>
      <p:sp>
        <p:nvSpPr>
          <p:cNvPr id="136" name="消費者契約法"/>
          <p:cNvSpPr txBox="1"/>
          <p:nvPr/>
        </p:nvSpPr>
        <p:spPr>
          <a:xfrm>
            <a:off x="3393440" y="6462092"/>
            <a:ext cx="240030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solidFill>
                  <a:srgbClr val="FF2600"/>
                </a:solidFill>
              </a:defRPr>
            </a:lvl1pPr>
          </a:lstStyle>
          <a:p>
            <a:pPr/>
            <a:r>
              <a:t>消費者契約法</a:t>
            </a:r>
          </a:p>
        </p:txBody>
      </p:sp>
      <p:sp>
        <p:nvSpPr>
          <p:cNvPr id="137" name="特定商取引に関する法律"/>
          <p:cNvSpPr txBox="1"/>
          <p:nvPr/>
        </p:nvSpPr>
        <p:spPr>
          <a:xfrm>
            <a:off x="3393440" y="6968635"/>
            <a:ext cx="4305301"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solidFill>
                  <a:srgbClr val="FF2600"/>
                </a:solidFill>
              </a:defRPr>
            </a:lvl1pPr>
          </a:lstStyle>
          <a:p>
            <a:pPr/>
            <a:r>
              <a:t>特定商取引に関する法律</a:t>
            </a:r>
          </a:p>
        </p:txBody>
      </p:sp>
      <p:sp>
        <p:nvSpPr>
          <p:cNvPr id="138" name="利息制限法（金銭消費貸借の特別法）"/>
          <p:cNvSpPr txBox="1"/>
          <p:nvPr/>
        </p:nvSpPr>
        <p:spPr>
          <a:xfrm>
            <a:off x="1955800" y="8395364"/>
            <a:ext cx="8750300"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0433FF"/>
                </a:solidFill>
              </a:defRPr>
            </a:lvl1pPr>
          </a:lstStyle>
          <a:p>
            <a:pPr/>
            <a:r>
              <a:t>利息制限法（金銭消費貸借の特別法）</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２．刑法について"/>
          <p:cNvSpPr txBox="1"/>
          <p:nvPr/>
        </p:nvSpPr>
        <p:spPr>
          <a:xfrm>
            <a:off x="231000" y="221355"/>
            <a:ext cx="51689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000000"/>
                </a:solidFill>
              </a:defRPr>
            </a:lvl1pPr>
          </a:lstStyle>
          <a:p>
            <a:pPr/>
            <a:r>
              <a:t>２．刑法について</a:t>
            </a:r>
          </a:p>
        </p:txBody>
      </p:sp>
      <p:sp>
        <p:nvSpPr>
          <p:cNvPr id="141" name="刑法の原則"/>
          <p:cNvSpPr txBox="1"/>
          <p:nvPr/>
        </p:nvSpPr>
        <p:spPr>
          <a:xfrm>
            <a:off x="775970" y="1228689"/>
            <a:ext cx="3162301" cy="711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000000"/>
                </a:solidFill>
              </a:defRPr>
            </a:lvl1pPr>
          </a:lstStyle>
          <a:p>
            <a:pPr/>
            <a:r>
              <a:t>刑法の原則</a:t>
            </a:r>
          </a:p>
        </p:txBody>
      </p:sp>
      <p:sp>
        <p:nvSpPr>
          <p:cNvPr id="142" name="ある行為を犯罪として処罰するためには，立法府が制定する法令において，犯罪とされる行為の内容，及びそれに対して科される刑罰を予め，明確に規定しておかなければならないとする原則。"/>
          <p:cNvSpPr txBox="1"/>
          <p:nvPr/>
        </p:nvSpPr>
        <p:spPr>
          <a:xfrm>
            <a:off x="1093350" y="2574066"/>
            <a:ext cx="11651934" cy="162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a:solidFill>
                  <a:srgbClr val="FF2600"/>
                </a:solidFill>
              </a:defRPr>
            </a:lvl1pPr>
          </a:lstStyle>
          <a:p>
            <a:pPr/>
            <a:r>
              <a:t>　ある行為を犯罪として処罰するためには，立法府が制定する法令において，犯罪とされる行為の内容，及びそれに対して科される刑罰を予め，明確に規定しておかなければならないとする原則。</a:t>
            </a:r>
          </a:p>
        </p:txBody>
      </p:sp>
      <p:sp>
        <p:nvSpPr>
          <p:cNvPr id="143" name="どのような行為が犯罪に当たるかを国民にあらかじめ知らせることにより，それ以外の活動が自由であることを保障する（自由主義の原理）"/>
          <p:cNvSpPr txBox="1"/>
          <p:nvPr/>
        </p:nvSpPr>
        <p:spPr>
          <a:xfrm>
            <a:off x="1093350" y="5101366"/>
            <a:ext cx="11651934" cy="99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800">
                <a:solidFill>
                  <a:srgbClr val="FF2600"/>
                </a:solidFill>
              </a:defRPr>
            </a:pPr>
            <a:r>
              <a:t>　どのような行為が犯罪に当たるかを国民にあらかじめ知らせることにより，それ以外の活動が自由であることを保障する（</a:t>
            </a:r>
            <a:r>
              <a:rPr>
                <a:solidFill>
                  <a:srgbClr val="000000"/>
                </a:solidFill>
              </a:rPr>
              <a:t>自由主義の原理</a:t>
            </a:r>
            <a:r>
              <a:t>）</a:t>
            </a:r>
          </a:p>
        </p:txBody>
      </p:sp>
      <p:sp>
        <p:nvSpPr>
          <p:cNvPr id="144" name="何を罪とし，その罪に対しどのような刑を科すかについては，国民（代表者で組織される議会）によって定め，国民の意思を反映させる（民主主義の原理）"/>
          <p:cNvSpPr txBox="1"/>
          <p:nvPr/>
        </p:nvSpPr>
        <p:spPr>
          <a:xfrm>
            <a:off x="1093351" y="6282467"/>
            <a:ext cx="11651933" cy="152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800">
                <a:solidFill>
                  <a:srgbClr val="FF2600"/>
                </a:solidFill>
              </a:defRPr>
            </a:pPr>
            <a:r>
              <a:t>　何を罪とし，その罪に対しどのような刑を科すかについては，国民（代表者で組織される議会）によって定め，国民の意思を反映させる（</a:t>
            </a:r>
            <a:r>
              <a:rPr>
                <a:solidFill>
                  <a:srgbClr val="000000"/>
                </a:solidFill>
              </a:rPr>
              <a:t>民主主義の原理</a:t>
            </a:r>
            <a:r>
              <a:t>）</a:t>
            </a:r>
          </a:p>
        </p:txBody>
      </p:sp>
      <p:sp>
        <p:nvSpPr>
          <p:cNvPr id="145" name="矢印"/>
          <p:cNvSpPr/>
          <p:nvPr/>
        </p:nvSpPr>
        <p:spPr>
          <a:xfrm rot="16200000">
            <a:off x="6017483" y="4493591"/>
            <a:ext cx="969834" cy="313850"/>
          </a:xfrm>
          <a:prstGeom prst="rightArrow">
            <a:avLst>
              <a:gd name="adj1" fmla="val 18419"/>
              <a:gd name="adj2" fmla="val 112380"/>
            </a:avLst>
          </a:prstGeom>
          <a:blipFill>
            <a:blip r:embed="rId2"/>
          </a:blipFill>
          <a:ln w="12700">
            <a:miter lim="400000"/>
          </a:ln>
          <a:effectLst>
            <a:outerShdw sx="100000" sy="100000" kx="0" ky="0" algn="b" rotWithShape="0" blurRad="50800" dist="12700" dir="0">
              <a:srgbClr val="000000">
                <a:alpha val="60000"/>
              </a:srgbClr>
            </a:outerShdw>
          </a:effectLst>
        </p:spPr>
        <p:txBody>
          <a:bodyPr lIns="50800" tIns="50800" rIns="50800" bIns="50800" anchor="ctr"/>
          <a:lstStyle/>
          <a:p>
            <a:pPr>
              <a:defRPr sz="3200">
                <a:solidFill>
                  <a:srgbClr val="F2EBDB"/>
                </a:solidFill>
              </a:defRPr>
            </a:pPr>
          </a:p>
        </p:txBody>
      </p:sp>
      <p:sp>
        <p:nvSpPr>
          <p:cNvPr id="146" name="罪刑法定主義"/>
          <p:cNvSpPr txBox="1"/>
          <p:nvPr/>
        </p:nvSpPr>
        <p:spPr>
          <a:xfrm>
            <a:off x="775970" y="1976942"/>
            <a:ext cx="3162301"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0433FF"/>
                </a:solidFill>
              </a:defRPr>
            </a:lvl1pPr>
          </a:lstStyle>
          <a:p>
            <a:pPr/>
            <a:r>
              <a:t>罪刑法定主義</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２．刑法について"/>
          <p:cNvSpPr txBox="1"/>
          <p:nvPr/>
        </p:nvSpPr>
        <p:spPr>
          <a:xfrm>
            <a:off x="231000" y="221355"/>
            <a:ext cx="51689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000000"/>
                </a:solidFill>
              </a:defRPr>
            </a:lvl1pPr>
          </a:lstStyle>
          <a:p>
            <a:pPr/>
            <a:r>
              <a:t>２．刑法について</a:t>
            </a:r>
          </a:p>
        </p:txBody>
      </p:sp>
      <p:sp>
        <p:nvSpPr>
          <p:cNvPr id="149" name="刑法の原則"/>
          <p:cNvSpPr txBox="1"/>
          <p:nvPr/>
        </p:nvSpPr>
        <p:spPr>
          <a:xfrm>
            <a:off x="775970" y="1228689"/>
            <a:ext cx="3162301" cy="711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000000"/>
                </a:solidFill>
              </a:defRPr>
            </a:lvl1pPr>
          </a:lstStyle>
          <a:p>
            <a:pPr/>
            <a:r>
              <a:t>刑法の原則</a:t>
            </a:r>
          </a:p>
        </p:txBody>
      </p:sp>
      <p:sp>
        <p:nvSpPr>
          <p:cNvPr id="150" name="推定無罪の原則（無罪の推定）"/>
          <p:cNvSpPr txBox="1"/>
          <p:nvPr/>
        </p:nvSpPr>
        <p:spPr>
          <a:xfrm>
            <a:off x="775970" y="1976942"/>
            <a:ext cx="7226301"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0433FF"/>
                </a:solidFill>
              </a:defRPr>
            </a:lvl1pPr>
          </a:lstStyle>
          <a:p>
            <a:pPr/>
            <a:r>
              <a:t>推定無罪の原則（無罪の推定）</a:t>
            </a:r>
          </a:p>
        </p:txBody>
      </p:sp>
      <p:sp>
        <p:nvSpPr>
          <p:cNvPr id="151" name="「何人（なんびと）も有罪と宣告されるまでは無罪と推定される」とする原則。"/>
          <p:cNvSpPr txBox="1"/>
          <p:nvPr/>
        </p:nvSpPr>
        <p:spPr>
          <a:xfrm>
            <a:off x="1093350" y="2768376"/>
            <a:ext cx="11651934" cy="105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a:solidFill>
                  <a:srgbClr val="FF2600"/>
                </a:solidFill>
              </a:defRPr>
            </a:lvl1pPr>
          </a:lstStyle>
          <a:p>
            <a:pPr/>
            <a:r>
              <a:t>　「何人（なんびと）も有罪と宣告されるまでは無罪と推定される」とする原則。</a:t>
            </a:r>
          </a:p>
        </p:txBody>
      </p:sp>
      <p:sp>
        <p:nvSpPr>
          <p:cNvPr id="152" name="被告事件が罪とならないとき，又は被告事件について犯罪の証明がないときは，判決で無罪の言渡をしなければならない（刑事訴訟法336条）"/>
          <p:cNvSpPr txBox="1"/>
          <p:nvPr/>
        </p:nvSpPr>
        <p:spPr>
          <a:xfrm>
            <a:off x="961270" y="5209764"/>
            <a:ext cx="11651934"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800">
                <a:solidFill>
                  <a:srgbClr val="FF2600"/>
                </a:solidFill>
              </a:defRPr>
            </a:pPr>
            <a:r>
              <a:t>　被告事件が罪とならないとき，又は被告事件について犯罪の証明がないときは，判決で無罪の言渡をしなければならない（</a:t>
            </a:r>
            <a:r>
              <a:rPr>
                <a:solidFill>
                  <a:srgbClr val="000000"/>
                </a:solidFill>
              </a:rPr>
              <a:t>刑事訴訟法336条</a:t>
            </a:r>
            <a:r>
              <a:t>）</a:t>
            </a:r>
          </a:p>
        </p:txBody>
      </p:sp>
      <p:sp>
        <p:nvSpPr>
          <p:cNvPr id="153" name="何人も，法律の定める手続によらなければ，その生命若しくは自由を奪はれ，又はその他の刑罰を科せられない（日本国憲法31条）"/>
          <p:cNvSpPr txBox="1"/>
          <p:nvPr/>
        </p:nvSpPr>
        <p:spPr>
          <a:xfrm>
            <a:off x="1093350" y="6883624"/>
            <a:ext cx="11651934" cy="104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800">
                <a:solidFill>
                  <a:srgbClr val="FF2600"/>
                </a:solidFill>
              </a:defRPr>
            </a:pPr>
            <a:r>
              <a:t>　何人も，法律の定める手続によらなければ，その生命若しくは自由を奪はれ，又はその他の刑罰を科せられない（</a:t>
            </a:r>
            <a:r>
              <a:rPr>
                <a:solidFill>
                  <a:srgbClr val="000000"/>
                </a:solidFill>
              </a:rPr>
              <a:t>日本国憲法31条</a:t>
            </a:r>
            <a:r>
              <a:t>）</a:t>
            </a:r>
          </a:p>
        </p:txBody>
      </p:sp>
      <p:sp>
        <p:nvSpPr>
          <p:cNvPr id="154" name="矢印"/>
          <p:cNvSpPr/>
          <p:nvPr/>
        </p:nvSpPr>
        <p:spPr>
          <a:xfrm rot="16200000">
            <a:off x="6017483" y="4332302"/>
            <a:ext cx="969834" cy="313850"/>
          </a:xfrm>
          <a:prstGeom prst="rightArrow">
            <a:avLst>
              <a:gd name="adj1" fmla="val 18419"/>
              <a:gd name="adj2" fmla="val 112380"/>
            </a:avLst>
          </a:prstGeom>
          <a:blipFill>
            <a:blip r:embed="rId2"/>
          </a:blipFill>
          <a:ln w="12700">
            <a:miter lim="400000"/>
          </a:ln>
          <a:effectLst>
            <a:outerShdw sx="100000" sy="100000" kx="0" ky="0" algn="b" rotWithShape="0" blurRad="50800" dist="12700" dir="0">
              <a:srgbClr val="000000">
                <a:alpha val="60000"/>
              </a:srgbClr>
            </a:outerShdw>
          </a:effectLst>
        </p:spPr>
        <p:txBody>
          <a:bodyPr lIns="50800" tIns="50800" rIns="50800" bIns="50800" anchor="ctr"/>
          <a:lstStyle/>
          <a:p>
            <a:pPr>
              <a:defRPr sz="3200">
                <a:solidFill>
                  <a:srgbClr val="F2EBDB"/>
                </a:solidFill>
              </a:defRPr>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２．刑法について"/>
          <p:cNvSpPr txBox="1"/>
          <p:nvPr/>
        </p:nvSpPr>
        <p:spPr>
          <a:xfrm>
            <a:off x="231000" y="221355"/>
            <a:ext cx="51689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000000"/>
                </a:solidFill>
              </a:defRPr>
            </a:lvl1pPr>
          </a:lstStyle>
          <a:p>
            <a:pPr/>
            <a:r>
              <a:t>２．刑法について</a:t>
            </a:r>
          </a:p>
        </p:txBody>
      </p:sp>
      <p:sp>
        <p:nvSpPr>
          <p:cNvPr id="157" name="刑法の原則"/>
          <p:cNvSpPr txBox="1"/>
          <p:nvPr/>
        </p:nvSpPr>
        <p:spPr>
          <a:xfrm>
            <a:off x="775970" y="1228689"/>
            <a:ext cx="3162301" cy="711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000000"/>
                </a:solidFill>
              </a:defRPr>
            </a:lvl1pPr>
          </a:lstStyle>
          <a:p>
            <a:pPr/>
            <a:r>
              <a:t>刑法の原則</a:t>
            </a:r>
          </a:p>
        </p:txBody>
      </p:sp>
      <p:sp>
        <p:nvSpPr>
          <p:cNvPr id="158" name="刑罰を受ける際には，法律に則った適正な手続によらなければならない。"/>
          <p:cNvSpPr txBox="1"/>
          <p:nvPr/>
        </p:nvSpPr>
        <p:spPr>
          <a:xfrm>
            <a:off x="1093350" y="2859816"/>
            <a:ext cx="11651934" cy="105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a:solidFill>
                  <a:srgbClr val="FF2600"/>
                </a:solidFill>
              </a:defRPr>
            </a:lvl1pPr>
          </a:lstStyle>
          <a:p>
            <a:pPr/>
            <a:r>
              <a:t>　刑罰を受ける際には，法律に則った適正な手続によらなければならない。</a:t>
            </a:r>
          </a:p>
        </p:txBody>
      </p:sp>
      <p:sp>
        <p:nvSpPr>
          <p:cNvPr id="159" name="矢印"/>
          <p:cNvSpPr/>
          <p:nvPr/>
        </p:nvSpPr>
        <p:spPr>
          <a:xfrm rot="16200000">
            <a:off x="6017483" y="4493591"/>
            <a:ext cx="969834" cy="313850"/>
          </a:xfrm>
          <a:prstGeom prst="rightArrow">
            <a:avLst>
              <a:gd name="adj1" fmla="val 18419"/>
              <a:gd name="adj2" fmla="val 112380"/>
            </a:avLst>
          </a:prstGeom>
          <a:blipFill>
            <a:blip r:embed="rId2"/>
          </a:blipFill>
          <a:ln w="12700">
            <a:miter lim="400000"/>
          </a:ln>
          <a:effectLst>
            <a:outerShdw sx="100000" sy="100000" kx="0" ky="0" algn="b" rotWithShape="0" blurRad="50800" dist="12700" dir="0">
              <a:srgbClr val="000000">
                <a:alpha val="60000"/>
              </a:srgbClr>
            </a:outerShdw>
          </a:effectLst>
        </p:spPr>
        <p:txBody>
          <a:bodyPr lIns="50800" tIns="50800" rIns="50800" bIns="50800" anchor="ctr"/>
          <a:lstStyle/>
          <a:p>
            <a:pPr>
              <a:defRPr sz="3200">
                <a:solidFill>
                  <a:srgbClr val="F2EBDB"/>
                </a:solidFill>
              </a:defRPr>
            </a:pPr>
          </a:p>
        </p:txBody>
      </p:sp>
      <p:sp>
        <p:nvSpPr>
          <p:cNvPr id="160" name="適正手続"/>
          <p:cNvSpPr txBox="1"/>
          <p:nvPr/>
        </p:nvSpPr>
        <p:spPr>
          <a:xfrm>
            <a:off x="775970" y="1976942"/>
            <a:ext cx="2146301"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0433FF"/>
                </a:solidFill>
              </a:defRPr>
            </a:lvl1pPr>
          </a:lstStyle>
          <a:p>
            <a:pPr/>
            <a:r>
              <a:t>適正手続</a:t>
            </a:r>
          </a:p>
        </p:txBody>
      </p:sp>
      <p:sp>
        <p:nvSpPr>
          <p:cNvPr id="161" name="何人も，律の定める手続によらなければ，その生命若しくは自由を奪はれ，又はその他の刑罰を科せられない（日本国憲法31条）"/>
          <p:cNvSpPr txBox="1"/>
          <p:nvPr/>
        </p:nvSpPr>
        <p:spPr>
          <a:xfrm>
            <a:off x="1093350" y="5918424"/>
            <a:ext cx="11651934" cy="104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800">
                <a:solidFill>
                  <a:srgbClr val="FF2600"/>
                </a:solidFill>
              </a:defRPr>
            </a:pPr>
            <a:r>
              <a:t>　何人も，律の定める手続によらなければ，その生命若しくは自由を奪はれ，又はその他の刑罰を科せられない（</a:t>
            </a:r>
            <a:r>
              <a:rPr>
                <a:solidFill>
                  <a:srgbClr val="000000"/>
                </a:solidFill>
              </a:rPr>
              <a:t>日本国憲法31条</a:t>
            </a:r>
            <a: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２．刑法について"/>
          <p:cNvSpPr txBox="1"/>
          <p:nvPr/>
        </p:nvSpPr>
        <p:spPr>
          <a:xfrm>
            <a:off x="231000" y="221355"/>
            <a:ext cx="51689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000000"/>
                </a:solidFill>
              </a:defRPr>
            </a:lvl1pPr>
          </a:lstStyle>
          <a:p>
            <a:pPr/>
            <a:r>
              <a:t>２．刑法について</a:t>
            </a:r>
          </a:p>
        </p:txBody>
      </p:sp>
      <p:sp>
        <p:nvSpPr>
          <p:cNvPr id="164" name="刑法総論"/>
          <p:cNvSpPr txBox="1"/>
          <p:nvPr/>
        </p:nvSpPr>
        <p:spPr>
          <a:xfrm>
            <a:off x="775970" y="1228689"/>
            <a:ext cx="2552701" cy="711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solidFill>
                  <a:srgbClr val="000000"/>
                </a:solidFill>
              </a:defRPr>
            </a:lvl1pPr>
          </a:lstStyle>
          <a:p>
            <a:pPr/>
            <a:r>
              <a:t>刑法総論</a:t>
            </a:r>
          </a:p>
        </p:txBody>
      </p:sp>
      <p:sp>
        <p:nvSpPr>
          <p:cNvPr id="165" name="全ての犯罪構成要件に共通し，当該行為が犯罪となるか検討する。"/>
          <p:cNvSpPr txBox="1"/>
          <p:nvPr/>
        </p:nvSpPr>
        <p:spPr>
          <a:xfrm>
            <a:off x="949761" y="2111563"/>
            <a:ext cx="11939113" cy="137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solidFill>
                  <a:srgbClr val="0433FF"/>
                </a:solidFill>
              </a:defRPr>
            </a:lvl1pPr>
          </a:lstStyle>
          <a:p>
            <a:pPr/>
            <a:r>
              <a:t>　全ての犯罪構成要件に共通し，当該行為が犯罪となるか検討する。</a:t>
            </a:r>
          </a:p>
        </p:txBody>
      </p:sp>
      <p:sp>
        <p:nvSpPr>
          <p:cNvPr id="166" name="犯罪構成要件に該当する，違法かつ有責な行為"/>
          <p:cNvSpPr txBox="1"/>
          <p:nvPr/>
        </p:nvSpPr>
        <p:spPr>
          <a:xfrm>
            <a:off x="1916310" y="4270562"/>
            <a:ext cx="1071653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800">
                <a:solidFill>
                  <a:srgbClr val="FF2600"/>
                </a:solidFill>
              </a:defRPr>
            </a:lvl1pPr>
          </a:lstStyle>
          <a:p>
            <a:pPr/>
            <a:r>
              <a:t>　犯罪構成要件に該当する，違法かつ有責な行為</a:t>
            </a:r>
          </a:p>
        </p:txBody>
      </p:sp>
      <p:sp>
        <p:nvSpPr>
          <p:cNvPr id="167" name="犯罪"/>
          <p:cNvSpPr txBox="1"/>
          <p:nvPr/>
        </p:nvSpPr>
        <p:spPr>
          <a:xfrm>
            <a:off x="1487170" y="3703544"/>
            <a:ext cx="1130301"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0433FF"/>
                </a:solidFill>
              </a:defRPr>
            </a:lvl1pPr>
          </a:lstStyle>
          <a:p>
            <a:pPr/>
            <a:r>
              <a:t>犯罪</a:t>
            </a:r>
          </a:p>
        </p:txBody>
      </p:sp>
      <p:sp>
        <p:nvSpPr>
          <p:cNvPr id="168" name="犯罪構成要件に該当すれば，犯罪に該当すると推定され，違法性阻却事由，責任阻却事由の有無が検討される。"/>
          <p:cNvSpPr txBox="1"/>
          <p:nvPr/>
        </p:nvSpPr>
        <p:spPr>
          <a:xfrm>
            <a:off x="1916310" y="4740163"/>
            <a:ext cx="10716539" cy="99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800">
                <a:solidFill>
                  <a:srgbClr val="FF2600"/>
                </a:solidFill>
              </a:defRPr>
            </a:lvl1pPr>
          </a:lstStyle>
          <a:p>
            <a:pPr/>
            <a:r>
              <a:t>　犯罪構成要件に該当すれば，犯罪に該当すると推定され，違法性阻却事由，責任阻却事由の有無が検討される。</a:t>
            </a:r>
          </a:p>
        </p:txBody>
      </p:sp>
      <p:sp>
        <p:nvSpPr>
          <p:cNvPr id="169" name="違法性阻却事由"/>
          <p:cNvSpPr txBox="1"/>
          <p:nvPr/>
        </p:nvSpPr>
        <p:spPr>
          <a:xfrm>
            <a:off x="1487170" y="6076799"/>
            <a:ext cx="3670301"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0433FF"/>
                </a:solidFill>
              </a:defRPr>
            </a:lvl1pPr>
          </a:lstStyle>
          <a:p>
            <a:pPr/>
            <a:r>
              <a:t>違法性阻却事由</a:t>
            </a:r>
          </a:p>
        </p:txBody>
      </p:sp>
      <p:sp>
        <p:nvSpPr>
          <p:cNvPr id="170" name="正当行為（刑法35条），正当防衛（刑法36条），緊急避難（刑法37条）"/>
          <p:cNvSpPr txBox="1"/>
          <p:nvPr/>
        </p:nvSpPr>
        <p:spPr>
          <a:xfrm>
            <a:off x="1916310" y="6731822"/>
            <a:ext cx="10716539"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800">
                <a:solidFill>
                  <a:srgbClr val="FF2600"/>
                </a:solidFill>
              </a:defRPr>
            </a:lvl1pPr>
          </a:lstStyle>
          <a:p>
            <a:pPr/>
            <a:r>
              <a:t>　正当行為（刑法35条），正当防衛（刑法36条），緊急避難（刑法37条）</a:t>
            </a:r>
          </a:p>
        </p:txBody>
      </p:sp>
      <p:grpSp>
        <p:nvGrpSpPr>
          <p:cNvPr id="173" name="グループ"/>
          <p:cNvGrpSpPr/>
          <p:nvPr/>
        </p:nvGrpSpPr>
        <p:grpSpPr>
          <a:xfrm>
            <a:off x="1487170" y="8035435"/>
            <a:ext cx="11145679" cy="1167807"/>
            <a:chOff x="0" y="0"/>
            <a:chExt cx="11145678" cy="1167805"/>
          </a:xfrm>
        </p:grpSpPr>
        <p:sp>
          <p:nvSpPr>
            <p:cNvPr id="171" name="責任阻却事由"/>
            <p:cNvSpPr txBox="1"/>
            <p:nvPr/>
          </p:nvSpPr>
          <p:spPr>
            <a:xfrm>
              <a:off x="0" y="0"/>
              <a:ext cx="3162300" cy="609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000">
                  <a:solidFill>
                    <a:srgbClr val="0433FF"/>
                  </a:solidFill>
                </a:defRPr>
              </a:lvl1pPr>
            </a:lstStyle>
            <a:p>
              <a:pPr/>
              <a:r>
                <a:t>責任阻却事由</a:t>
              </a:r>
            </a:p>
          </p:txBody>
        </p:sp>
        <p:sp>
          <p:nvSpPr>
            <p:cNvPr id="172" name="心神喪失（刑法39条），刑事未成年（刑法41条）"/>
            <p:cNvSpPr txBox="1"/>
            <p:nvPr/>
          </p:nvSpPr>
          <p:spPr>
            <a:xfrm>
              <a:off x="429140" y="659805"/>
              <a:ext cx="10716539"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800">
                  <a:solidFill>
                    <a:srgbClr val="FF2600"/>
                  </a:solidFill>
                </a:defRPr>
              </a:lvl1pPr>
            </a:lstStyle>
            <a:p>
              <a:pPr/>
              <a:r>
                <a:t>　心神喪失（刑法39条），刑事未成年（刑法41条）</a:t>
              </a:r>
            </a:p>
          </p:txBody>
        </p:sp>
      </p:grpSp>
      <p:grpSp>
        <p:nvGrpSpPr>
          <p:cNvPr id="176" name="グループ"/>
          <p:cNvGrpSpPr/>
          <p:nvPr/>
        </p:nvGrpSpPr>
        <p:grpSpPr>
          <a:xfrm>
            <a:off x="1487170" y="8035435"/>
            <a:ext cx="8058072" cy="1174829"/>
            <a:chOff x="0" y="0"/>
            <a:chExt cx="8058070" cy="1174827"/>
          </a:xfrm>
        </p:grpSpPr>
        <p:sp>
          <p:nvSpPr>
            <p:cNvPr id="174" name="心神耗弱（刑法39条），自首（刑法42条）"/>
            <p:cNvSpPr txBox="1"/>
            <p:nvPr/>
          </p:nvSpPr>
          <p:spPr>
            <a:xfrm>
              <a:off x="418980" y="666827"/>
              <a:ext cx="7639091"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800">
                  <a:solidFill>
                    <a:srgbClr val="FF2600"/>
                  </a:solidFill>
                </a:defRPr>
              </a:lvl1pPr>
            </a:lstStyle>
            <a:p>
              <a:pPr/>
              <a:r>
                <a:t>　心神耗弱（刑法39条），自首（刑法42条）</a:t>
              </a:r>
            </a:p>
          </p:txBody>
        </p:sp>
        <p:sp>
          <p:nvSpPr>
            <p:cNvPr id="175" name="責任軽減事由"/>
            <p:cNvSpPr txBox="1"/>
            <p:nvPr/>
          </p:nvSpPr>
          <p:spPr>
            <a:xfrm>
              <a:off x="0" y="0"/>
              <a:ext cx="3162300" cy="609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000">
                  <a:solidFill>
                    <a:srgbClr val="0433FF"/>
                  </a:solidFill>
                </a:defRPr>
              </a:lvl1pPr>
            </a:lstStyle>
            <a:p>
              <a:pPr/>
              <a:r>
                <a:t>責任軽減事由</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2" presetID="2" grpId="1" fill="hold">
                                  <p:stCondLst>
                                    <p:cond delay="0"/>
                                  </p:stCondLst>
                                  <p:iterate type="el" backwards="0">
                                    <p:tmAbs val="0"/>
                                  </p:iterate>
                                  <p:childTnLst>
                                    <p:anim calcmode="lin" valueType="num">
                                      <p:cBhvr>
                                        <p:cTn id="6" dur="1000" fill="hold"/>
                                        <p:tgtEl>
                                          <p:spTgt spid="173"/>
                                        </p:tgtEl>
                                        <p:attrNameLst>
                                          <p:attrName>ppt_x</p:attrName>
                                        </p:attrNameLst>
                                      </p:cBhvr>
                                      <p:tavLst>
                                        <p:tav tm="0">
                                          <p:val>
                                            <p:strVal val="ppt_x"/>
                                          </p:val>
                                        </p:tav>
                                        <p:tav tm="100000">
                                          <p:val>
                                            <p:strVal val="1+ppt_w/2"/>
                                          </p:val>
                                        </p:tav>
                                      </p:tavLst>
                                    </p:anim>
                                    <p:anim calcmode="lin" valueType="num">
                                      <p:cBhvr>
                                        <p:cTn id="7" dur="1000" fill="hold"/>
                                        <p:tgtEl>
                                          <p:spTgt spid="173"/>
                                        </p:tgtEl>
                                        <p:attrNameLst>
                                          <p:attrName>ppt_y</p:attrName>
                                        </p:attrNameLst>
                                      </p:cBhvr>
                                      <p:tavLst>
                                        <p:tav tm="0">
                                          <p:val>
                                            <p:strVal val="ppt_y"/>
                                          </p:val>
                                        </p:tav>
                                        <p:tav tm="100000">
                                          <p:val>
                                            <p:strVal val="ppt_y"/>
                                          </p:val>
                                        </p:tav>
                                      </p:tavLst>
                                    </p:anim>
                                    <p:set>
                                      <p:cBhvr>
                                        <p:cTn id="8" fill="hold">
                                          <p:stCondLst>
                                            <p:cond delay="999"/>
                                          </p:stCondLst>
                                        </p:cTn>
                                        <p:tgtEl>
                                          <p:spTgt spid="173"/>
                                        </p:tgtEl>
                                        <p:attrNameLst>
                                          <p:attrName>style.visibility</p:attrName>
                                        </p:attrNameLst>
                                      </p:cBhvr>
                                      <p:to>
                                        <p:strVal val="hidden"/>
                                      </p:to>
                                    </p:set>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176"/>
                                        </p:tgtEl>
                                        <p:attrNameLst>
                                          <p:attrName>style.visibility</p:attrName>
                                        </p:attrNameLst>
                                      </p:cBhvr>
                                      <p:to>
                                        <p:strVal val="visible"/>
                                      </p:to>
                                    </p:set>
                                    <p:anim calcmode="lin" valueType="num">
                                      <p:cBhvr>
                                        <p:cTn id="12" dur="1000" fill="hold"/>
                                        <p:tgtEl>
                                          <p:spTgt spid="176"/>
                                        </p:tgtEl>
                                        <p:attrNameLst>
                                          <p:attrName>ppt_x</p:attrName>
                                        </p:attrNameLst>
                                      </p:cBhvr>
                                      <p:tavLst>
                                        <p:tav tm="0">
                                          <p:val>
                                            <p:strVal val="0-#ppt_w/2"/>
                                          </p:val>
                                        </p:tav>
                                        <p:tav tm="100000">
                                          <p:val>
                                            <p:strVal val="#ppt_x"/>
                                          </p:val>
                                        </p:tav>
                                      </p:tavLst>
                                    </p:anim>
                                    <p:anim calcmode="lin" valueType="num">
                                      <p:cBhvr>
                                        <p:cTn id="13" dur="1000" fill="hold"/>
                                        <p:tgtEl>
                                          <p:spTgt spid="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3" grpId="1"/>
      <p:bldP build="whole" bldLvl="1" animBg="1" rev="0" advAuto="0" spid="176"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0" name="グループ"/>
          <p:cNvGrpSpPr/>
          <p:nvPr/>
        </p:nvGrpSpPr>
        <p:grpSpPr>
          <a:xfrm>
            <a:off x="548364" y="6373682"/>
            <a:ext cx="11908072" cy="1144346"/>
            <a:chOff x="0" y="228599"/>
            <a:chExt cx="11908071" cy="1144345"/>
          </a:xfrm>
        </p:grpSpPr>
        <p:sp>
          <p:nvSpPr>
            <p:cNvPr id="178" name="後見人等による横領（→横領，業務上横領）"/>
            <p:cNvSpPr/>
            <p:nvPr/>
          </p:nvSpPr>
          <p:spPr>
            <a:xfrm>
              <a:off x="0" y="228599"/>
              <a:ext cx="1143844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800">
                  <a:solidFill>
                    <a:srgbClr val="000000"/>
                  </a:solidFill>
                </a:defRPr>
              </a:lvl1pPr>
            </a:lstStyle>
            <a:p>
              <a:pPr/>
              <a:r>
                <a:t>　後見人等による横領（→横領，業務上横領）　　　</a:t>
              </a:r>
            </a:p>
          </p:txBody>
        </p:sp>
        <p:sp>
          <p:nvSpPr>
            <p:cNvPr id="179" name="最近は専門職による横領も少なくない。…"/>
            <p:cNvSpPr/>
            <p:nvPr/>
          </p:nvSpPr>
          <p:spPr>
            <a:xfrm>
              <a:off x="962343" y="1372945"/>
              <a:ext cx="1094572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800">
                  <a:solidFill>
                    <a:srgbClr val="FF2600"/>
                  </a:solidFill>
                </a:defRPr>
              </a:pPr>
              <a:r>
                <a:t>　最近は専門職による横領も少なくない。</a:t>
              </a:r>
            </a:p>
            <a:p>
              <a:pPr algn="l">
                <a:defRPr sz="2800">
                  <a:solidFill>
                    <a:srgbClr val="FF2600"/>
                  </a:solidFill>
                </a:defRPr>
              </a:pPr>
              <a:r>
                <a:t>　親族・近親者が事件本人の財産を自分が使って良いと思い込んで　　いることもある。　</a:t>
              </a:r>
            </a:p>
          </p:txBody>
        </p:sp>
      </p:grpSp>
      <p:grpSp>
        <p:nvGrpSpPr>
          <p:cNvPr id="183" name="グループ"/>
          <p:cNvGrpSpPr/>
          <p:nvPr/>
        </p:nvGrpSpPr>
        <p:grpSpPr>
          <a:xfrm>
            <a:off x="1391780" y="6059768"/>
            <a:ext cx="10906127" cy="2858996"/>
            <a:chOff x="0" y="0"/>
            <a:chExt cx="10906125" cy="2858994"/>
          </a:xfrm>
        </p:grpSpPr>
        <p:sp>
          <p:nvSpPr>
            <p:cNvPr id="181" name="親族間で発生した一部の犯罪行為またはその未遂罪については，その刑を免除し（刑法244条1項），または親告罪とする（刑法244条2項）もの。但し，裁判所から後見人に任じられた者の場合は，親族相盗例の適用はない。"/>
            <p:cNvSpPr txBox="1"/>
            <p:nvPr/>
          </p:nvSpPr>
          <p:spPr>
            <a:xfrm>
              <a:off x="189587" y="699994"/>
              <a:ext cx="10716539" cy="2159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800">
                  <a:solidFill>
                    <a:srgbClr val="FF2600"/>
                  </a:solidFill>
                </a:defRPr>
              </a:lvl1pPr>
            </a:lstStyle>
            <a:p>
              <a:pPr/>
              <a:r>
                <a:t>　親族間で発生した一部の犯罪行為またはその未遂罪については，その刑を免除し（刑法244条1項），または親告罪とする（刑法244条2項）もの。但し，裁判所から後見人に任じられた者の場合は，親族相盗例の適用はない。</a:t>
              </a:r>
            </a:p>
          </p:txBody>
        </p:sp>
        <p:sp>
          <p:nvSpPr>
            <p:cNvPr id="182" name="親族相盗例"/>
            <p:cNvSpPr txBox="1"/>
            <p:nvPr/>
          </p:nvSpPr>
          <p:spPr>
            <a:xfrm>
              <a:off x="0" y="0"/>
              <a:ext cx="2400300"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600">
                  <a:solidFill>
                    <a:srgbClr val="000000"/>
                  </a:solidFill>
                </a:defRPr>
              </a:lvl1pPr>
            </a:lstStyle>
            <a:p>
              <a:pPr/>
              <a:r>
                <a:t>親族相盗例</a:t>
              </a:r>
            </a:p>
          </p:txBody>
        </p:sp>
      </p:grpSp>
      <p:grpSp>
        <p:nvGrpSpPr>
          <p:cNvPr id="186" name="グループ"/>
          <p:cNvGrpSpPr/>
          <p:nvPr/>
        </p:nvGrpSpPr>
        <p:grpSpPr>
          <a:xfrm>
            <a:off x="783175" y="6355492"/>
            <a:ext cx="11438450" cy="1537148"/>
            <a:chOff x="0" y="295723"/>
            <a:chExt cx="11438448" cy="1537147"/>
          </a:xfrm>
        </p:grpSpPr>
        <p:sp>
          <p:nvSpPr>
            <p:cNvPr id="184" name="グループ"/>
            <p:cNvSpPr/>
            <p:nvPr/>
          </p:nvSpPr>
          <p:spPr>
            <a:xfrm>
              <a:off x="0" y="295723"/>
              <a:ext cx="1143844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800">
                  <a:solidFill>
                    <a:srgbClr val="000000"/>
                  </a:solidFill>
                </a:defRPr>
              </a:pPr>
              <a:r>
                <a:rPr sz="3600"/>
                <a:t>　被後見人等による犯罪的行為</a:t>
              </a:r>
              <a:r>
                <a:t>　　</a:t>
              </a:r>
            </a:p>
          </p:txBody>
        </p:sp>
        <p:sp>
          <p:nvSpPr>
            <p:cNvPr id="185" name="被後見人等による暴力行為…"/>
            <p:cNvSpPr txBox="1"/>
            <p:nvPr/>
          </p:nvSpPr>
          <p:spPr>
            <a:xfrm>
              <a:off x="707546" y="715271"/>
              <a:ext cx="10716539" cy="1117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3200">
                  <a:solidFill>
                    <a:srgbClr val="FF2600"/>
                  </a:solidFill>
                </a:defRPr>
              </a:pPr>
              <a:r>
                <a:t>　被後見人等による暴力行為</a:t>
              </a:r>
            </a:p>
            <a:p>
              <a:pPr algn="l">
                <a:defRPr sz="2800">
                  <a:solidFill>
                    <a:srgbClr val="FF2600"/>
                  </a:solidFill>
                </a:defRPr>
              </a:pPr>
              <a:r>
                <a:rPr sz="3200"/>
                <a:t>　被後見人等による詐欺・窃盗行為</a:t>
              </a:r>
            </a:p>
          </p:txBody>
        </p:sp>
      </p:grpSp>
      <p:sp>
        <p:nvSpPr>
          <p:cNvPr id="187" name="２．刑法について"/>
          <p:cNvSpPr txBox="1"/>
          <p:nvPr/>
        </p:nvSpPr>
        <p:spPr>
          <a:xfrm>
            <a:off x="231000" y="221355"/>
            <a:ext cx="51689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000000"/>
                </a:solidFill>
              </a:defRPr>
            </a:lvl1pPr>
          </a:lstStyle>
          <a:p>
            <a:pPr/>
            <a:r>
              <a:t>２．刑法について</a:t>
            </a:r>
          </a:p>
        </p:txBody>
      </p:sp>
      <p:sp>
        <p:nvSpPr>
          <p:cNvPr id="188" name="刑法各論"/>
          <p:cNvSpPr txBox="1"/>
          <p:nvPr/>
        </p:nvSpPr>
        <p:spPr>
          <a:xfrm>
            <a:off x="775970" y="1228689"/>
            <a:ext cx="2552701" cy="711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solidFill>
                  <a:srgbClr val="000000"/>
                </a:solidFill>
              </a:defRPr>
            </a:lvl1pPr>
          </a:lstStyle>
          <a:p>
            <a:pPr/>
            <a:r>
              <a:t>刑法各論</a:t>
            </a:r>
          </a:p>
        </p:txBody>
      </p:sp>
      <p:sp>
        <p:nvSpPr>
          <p:cNvPr id="189" name="個別の犯罪構成ごと検討"/>
          <p:cNvSpPr txBox="1"/>
          <p:nvPr/>
        </p:nvSpPr>
        <p:spPr>
          <a:xfrm>
            <a:off x="970081" y="2126802"/>
            <a:ext cx="11939113"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solidFill>
                  <a:srgbClr val="0433FF"/>
                </a:solidFill>
              </a:defRPr>
            </a:lvl1pPr>
          </a:lstStyle>
          <a:p>
            <a:pPr/>
            <a:r>
              <a:t>　個別の犯罪構成ごと検討</a:t>
            </a:r>
          </a:p>
        </p:txBody>
      </p:sp>
      <p:sp>
        <p:nvSpPr>
          <p:cNvPr id="190" name="犯罪のリスト"/>
          <p:cNvSpPr txBox="1"/>
          <p:nvPr/>
        </p:nvSpPr>
        <p:spPr>
          <a:xfrm>
            <a:off x="970081" y="2741482"/>
            <a:ext cx="11939113"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solidFill>
                  <a:srgbClr val="0433FF"/>
                </a:solidFill>
              </a:defRPr>
            </a:lvl1pPr>
          </a:lstStyle>
          <a:p>
            <a:pPr/>
            <a:r>
              <a:t>　犯罪のリスト</a:t>
            </a:r>
          </a:p>
        </p:txBody>
      </p:sp>
      <p:sp>
        <p:nvSpPr>
          <p:cNvPr id="191" name="成年後見と結びつき易い犯罪"/>
          <p:cNvSpPr txBox="1"/>
          <p:nvPr/>
        </p:nvSpPr>
        <p:spPr>
          <a:xfrm>
            <a:off x="775970" y="3641688"/>
            <a:ext cx="8020813"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solidFill>
                  <a:srgbClr val="000000"/>
                </a:solidFill>
              </a:defRPr>
            </a:lvl1pPr>
          </a:lstStyle>
          <a:p>
            <a:pPr/>
            <a:r>
              <a:t>成年後見と結びつき易い犯罪</a:t>
            </a:r>
          </a:p>
        </p:txBody>
      </p:sp>
      <p:sp>
        <p:nvSpPr>
          <p:cNvPr id="192" name="暴行・傷害（被保護者に対する身体的虐待）"/>
          <p:cNvSpPr txBox="1"/>
          <p:nvPr/>
        </p:nvSpPr>
        <p:spPr>
          <a:xfrm>
            <a:off x="970081" y="4443282"/>
            <a:ext cx="11939113"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solidFill>
                  <a:srgbClr val="0433FF"/>
                </a:solidFill>
              </a:defRPr>
            </a:lvl1pPr>
          </a:lstStyle>
          <a:p>
            <a:pPr/>
            <a:r>
              <a:t>　暴行・傷害（被保護者に対する身体的虐待）</a:t>
            </a:r>
          </a:p>
        </p:txBody>
      </p:sp>
      <p:sp>
        <p:nvSpPr>
          <p:cNvPr id="193" name="横領・窃盗・詐欺（被保護者に対する経済的虐待）"/>
          <p:cNvSpPr txBox="1"/>
          <p:nvPr/>
        </p:nvSpPr>
        <p:spPr>
          <a:xfrm>
            <a:off x="970081" y="5134610"/>
            <a:ext cx="11939113"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solidFill>
                  <a:srgbClr val="0433FF"/>
                </a:solidFill>
              </a:defRPr>
            </a:lvl1pPr>
          </a:lstStyle>
          <a:p>
            <a:pPr/>
            <a:r>
              <a:t>　横領・窃盗・詐欺（被保護者に対する経済的虐待）</a:t>
            </a:r>
          </a:p>
        </p:txBody>
      </p:sp>
      <p:grpSp>
        <p:nvGrpSpPr>
          <p:cNvPr id="196" name="グループ"/>
          <p:cNvGrpSpPr/>
          <p:nvPr/>
        </p:nvGrpSpPr>
        <p:grpSpPr>
          <a:xfrm>
            <a:off x="1365250" y="6059768"/>
            <a:ext cx="11278097" cy="3270476"/>
            <a:chOff x="0" y="0"/>
            <a:chExt cx="11278096" cy="3270474"/>
          </a:xfrm>
        </p:grpSpPr>
        <p:sp>
          <p:nvSpPr>
            <p:cNvPr id="194" name="未成年者の知慮浅薄又は人の心神耗弱に乗じて，財物を交付させ，又は財産上不法の利益を得，若しくは他人にこれを得させる行為（刑法248条）。交付のための意思能力自体がない幼児や高度の精神障害者を欺いて財物を奪う行為は「騙す」要素がないので窃盗罪（刑法235条）となる。"/>
            <p:cNvSpPr txBox="1"/>
            <p:nvPr/>
          </p:nvSpPr>
          <p:spPr>
            <a:xfrm>
              <a:off x="561558" y="578073"/>
              <a:ext cx="10716539" cy="26924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800">
                  <a:solidFill>
                    <a:srgbClr val="FF2600"/>
                  </a:solidFill>
                </a:defRPr>
              </a:lvl1pPr>
            </a:lstStyle>
            <a:p>
              <a:pPr/>
              <a:r>
                <a:t>　未成年者の知慮浅薄又は人の心神耗弱に乗じて，財物を交付させ，又は財産上不法の利益を得，若しくは他人にこれを得させる行為（刑法248条）。交付のための意思能力自体がない幼児や高度の精神障害者を欺いて財物を奪う行為は「騙す」要素がないので窃盗罪（刑法235条）となる。</a:t>
              </a:r>
            </a:p>
          </p:txBody>
        </p:sp>
        <p:sp>
          <p:nvSpPr>
            <p:cNvPr id="195" name="準詐欺罪"/>
            <p:cNvSpPr txBox="1"/>
            <p:nvPr/>
          </p:nvSpPr>
          <p:spPr>
            <a:xfrm>
              <a:off x="0" y="0"/>
              <a:ext cx="19431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000000"/>
                  </a:solidFill>
                </a:defRPr>
              </a:lvl1pPr>
            </a:lstStyle>
            <a:p>
              <a:pPr/>
              <a:r>
                <a:t>準詐欺罪</a:t>
              </a:r>
            </a:p>
          </p:txBody>
        </p:sp>
      </p:grpSp>
      <p:sp>
        <p:nvSpPr>
          <p:cNvPr id="197" name="テキスト"/>
          <p:cNvSpPr txBox="1"/>
          <p:nvPr/>
        </p:nvSpPr>
        <p:spPr>
          <a:xfrm>
            <a:off x="5494527" y="4584700"/>
            <a:ext cx="2015745" cy="584200"/>
          </a:xfrm>
          <a:prstGeom prst="rect">
            <a:avLst/>
          </a:prstGeom>
          <a:ln w="12700">
            <a:miter lim="400000"/>
          </a:ln>
        </p:spPr>
        <p:txBody>
          <a:bodyPr wrap="none" lIns="50800" tIns="50800" rIns="50800" bIns="50800" anchor="ctr">
            <a:spAutoFit/>
          </a:bodyPr>
          <a:lstStyle/>
          <a:p>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2" presetID="2" grpId="1" fill="hold">
                                  <p:stCondLst>
                                    <p:cond delay="0"/>
                                  </p:stCondLst>
                                  <p:iterate type="el" backwards="0">
                                    <p:tmAbs val="0"/>
                                  </p:iterate>
                                  <p:childTnLst>
                                    <p:anim calcmode="lin" valueType="num">
                                      <p:cBhvr>
                                        <p:cTn id="6" dur="1000" fill="hold"/>
                                        <p:tgtEl>
                                          <p:spTgt spid="196"/>
                                        </p:tgtEl>
                                        <p:attrNameLst>
                                          <p:attrName>ppt_x</p:attrName>
                                        </p:attrNameLst>
                                      </p:cBhvr>
                                      <p:tavLst>
                                        <p:tav tm="0">
                                          <p:val>
                                            <p:strVal val="ppt_x"/>
                                          </p:val>
                                        </p:tav>
                                        <p:tav tm="100000">
                                          <p:val>
                                            <p:strVal val="1+ppt_w/2"/>
                                          </p:val>
                                        </p:tav>
                                      </p:tavLst>
                                    </p:anim>
                                    <p:anim calcmode="lin" valueType="num">
                                      <p:cBhvr>
                                        <p:cTn id="7" dur="1000" fill="hold"/>
                                        <p:tgtEl>
                                          <p:spTgt spid="196"/>
                                        </p:tgtEl>
                                        <p:attrNameLst>
                                          <p:attrName>ppt_y</p:attrName>
                                        </p:attrNameLst>
                                      </p:cBhvr>
                                      <p:tavLst>
                                        <p:tav tm="0">
                                          <p:val>
                                            <p:strVal val="ppt_y"/>
                                          </p:val>
                                        </p:tav>
                                        <p:tav tm="100000">
                                          <p:val>
                                            <p:strVal val="ppt_y"/>
                                          </p:val>
                                        </p:tav>
                                      </p:tavLst>
                                    </p:anim>
                                    <p:set>
                                      <p:cBhvr>
                                        <p:cTn id="8" fill="hold">
                                          <p:stCondLst>
                                            <p:cond delay="999"/>
                                          </p:stCondLst>
                                        </p:cTn>
                                        <p:tgtEl>
                                          <p:spTgt spid="196"/>
                                        </p:tgtEl>
                                        <p:attrNameLst>
                                          <p:attrName>style.visibility</p:attrName>
                                        </p:attrNameLst>
                                      </p:cBhvr>
                                      <p:to>
                                        <p:strVal val="hidden"/>
                                      </p:to>
                                    </p:set>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180"/>
                                        </p:tgtEl>
                                        <p:attrNameLst>
                                          <p:attrName>style.visibility</p:attrName>
                                        </p:attrNameLst>
                                      </p:cBhvr>
                                      <p:to>
                                        <p:strVal val="visible"/>
                                      </p:to>
                                    </p:set>
                                    <p:anim calcmode="lin" valueType="num">
                                      <p:cBhvr>
                                        <p:cTn id="12" dur="1000" fill="hold"/>
                                        <p:tgtEl>
                                          <p:spTgt spid="180"/>
                                        </p:tgtEl>
                                        <p:attrNameLst>
                                          <p:attrName>ppt_x</p:attrName>
                                        </p:attrNameLst>
                                      </p:cBhvr>
                                      <p:tavLst>
                                        <p:tav tm="0">
                                          <p:val>
                                            <p:strVal val="0-#ppt_w/2"/>
                                          </p:val>
                                        </p:tav>
                                        <p:tav tm="100000">
                                          <p:val>
                                            <p:strVal val="#ppt_x"/>
                                          </p:val>
                                        </p:tav>
                                      </p:tavLst>
                                    </p:anim>
                                    <p:anim calcmode="lin" valueType="num">
                                      <p:cBhvr>
                                        <p:cTn id="13" dur="1000" fill="hold"/>
                                        <p:tgtEl>
                                          <p:spTgt spid="18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xit" nodeType="clickEffect" presetSubtype="2" presetID="2" grpId="3" fill="hold">
                                  <p:stCondLst>
                                    <p:cond delay="0"/>
                                  </p:stCondLst>
                                  <p:iterate type="el" backwards="0">
                                    <p:tmAbs val="0"/>
                                  </p:iterate>
                                  <p:childTnLst>
                                    <p:anim calcmode="lin" valueType="num">
                                      <p:cBhvr>
                                        <p:cTn id="17" dur="1000" fill="hold"/>
                                        <p:tgtEl>
                                          <p:spTgt spid="180"/>
                                        </p:tgtEl>
                                        <p:attrNameLst>
                                          <p:attrName>ppt_x</p:attrName>
                                        </p:attrNameLst>
                                      </p:cBhvr>
                                      <p:tavLst>
                                        <p:tav tm="0">
                                          <p:val>
                                            <p:strVal val="ppt_x"/>
                                          </p:val>
                                        </p:tav>
                                        <p:tav tm="100000">
                                          <p:val>
                                            <p:strVal val="1+ppt_w/2"/>
                                          </p:val>
                                        </p:tav>
                                      </p:tavLst>
                                    </p:anim>
                                    <p:anim calcmode="lin" valueType="num">
                                      <p:cBhvr>
                                        <p:cTn id="18" dur="1000" fill="hold"/>
                                        <p:tgtEl>
                                          <p:spTgt spid="180"/>
                                        </p:tgtEl>
                                        <p:attrNameLst>
                                          <p:attrName>ppt_y</p:attrName>
                                        </p:attrNameLst>
                                      </p:cBhvr>
                                      <p:tavLst>
                                        <p:tav tm="0">
                                          <p:val>
                                            <p:strVal val="ppt_y"/>
                                          </p:val>
                                        </p:tav>
                                        <p:tav tm="100000">
                                          <p:val>
                                            <p:strVal val="ppt_y"/>
                                          </p:val>
                                        </p:tav>
                                      </p:tavLst>
                                    </p:anim>
                                    <p:set>
                                      <p:cBhvr>
                                        <p:cTn id="19" fill="hold">
                                          <p:stCondLst>
                                            <p:cond delay="999"/>
                                          </p:stCondLst>
                                        </p:cTn>
                                        <p:tgtEl>
                                          <p:spTgt spid="180"/>
                                        </p:tgtEl>
                                        <p:attrNameLst>
                                          <p:attrName>style.visibility</p:attrName>
                                        </p:attrNameLst>
                                      </p:cBhvr>
                                      <p:to>
                                        <p:strVal val="hidden"/>
                                      </p:to>
                                    </p:set>
                                  </p:childTnLst>
                                </p:cTn>
                              </p:par>
                            </p:childTnLst>
                          </p:cTn>
                        </p:par>
                        <p:par>
                          <p:cTn id="20" fill="hold">
                            <p:stCondLst>
                              <p:cond delay="1000"/>
                            </p:stCondLst>
                            <p:childTnLst>
                              <p:par>
                                <p:cTn id="21" presetClass="entr" nodeType="afterEffect" presetSubtype="8" presetID="2" grpId="4" fill="hold">
                                  <p:stCondLst>
                                    <p:cond delay="0"/>
                                  </p:stCondLst>
                                  <p:iterate type="el" backwards="0">
                                    <p:tmAbs val="0"/>
                                  </p:iterate>
                                  <p:childTnLst>
                                    <p:set>
                                      <p:cBhvr>
                                        <p:cTn id="22" fill="hold"/>
                                        <p:tgtEl>
                                          <p:spTgt spid="183"/>
                                        </p:tgtEl>
                                        <p:attrNameLst>
                                          <p:attrName>style.visibility</p:attrName>
                                        </p:attrNameLst>
                                      </p:cBhvr>
                                      <p:to>
                                        <p:strVal val="visible"/>
                                      </p:to>
                                    </p:set>
                                    <p:anim calcmode="lin" valueType="num">
                                      <p:cBhvr>
                                        <p:cTn id="23" dur="1000" fill="hold"/>
                                        <p:tgtEl>
                                          <p:spTgt spid="183"/>
                                        </p:tgtEl>
                                        <p:attrNameLst>
                                          <p:attrName>ppt_x</p:attrName>
                                        </p:attrNameLst>
                                      </p:cBhvr>
                                      <p:tavLst>
                                        <p:tav tm="0">
                                          <p:val>
                                            <p:strVal val="0-#ppt_w/2"/>
                                          </p:val>
                                        </p:tav>
                                        <p:tav tm="100000">
                                          <p:val>
                                            <p:strVal val="#ppt_x"/>
                                          </p:val>
                                        </p:tav>
                                      </p:tavLst>
                                    </p:anim>
                                    <p:anim calcmode="lin" valueType="num">
                                      <p:cBhvr>
                                        <p:cTn id="24" dur="1000" fill="hold"/>
                                        <p:tgtEl>
                                          <p:spTgt spid="18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xit" nodeType="clickEffect" presetSubtype="2" presetID="2" grpId="5" fill="hold">
                                  <p:stCondLst>
                                    <p:cond delay="0"/>
                                  </p:stCondLst>
                                  <p:iterate type="el" backwards="0">
                                    <p:tmAbs val="0"/>
                                  </p:iterate>
                                  <p:childTnLst>
                                    <p:anim calcmode="lin" valueType="num">
                                      <p:cBhvr>
                                        <p:cTn id="28" dur="1000" fill="hold"/>
                                        <p:tgtEl>
                                          <p:spTgt spid="183"/>
                                        </p:tgtEl>
                                        <p:attrNameLst>
                                          <p:attrName>ppt_x</p:attrName>
                                        </p:attrNameLst>
                                      </p:cBhvr>
                                      <p:tavLst>
                                        <p:tav tm="0">
                                          <p:val>
                                            <p:strVal val="ppt_x"/>
                                          </p:val>
                                        </p:tav>
                                        <p:tav tm="100000">
                                          <p:val>
                                            <p:strVal val="1+ppt_w/2"/>
                                          </p:val>
                                        </p:tav>
                                      </p:tavLst>
                                    </p:anim>
                                    <p:anim calcmode="lin" valueType="num">
                                      <p:cBhvr>
                                        <p:cTn id="29" dur="1000" fill="hold"/>
                                        <p:tgtEl>
                                          <p:spTgt spid="183"/>
                                        </p:tgtEl>
                                        <p:attrNameLst>
                                          <p:attrName>ppt_y</p:attrName>
                                        </p:attrNameLst>
                                      </p:cBhvr>
                                      <p:tavLst>
                                        <p:tav tm="0">
                                          <p:val>
                                            <p:strVal val="ppt_y"/>
                                          </p:val>
                                        </p:tav>
                                        <p:tav tm="100000">
                                          <p:val>
                                            <p:strVal val="ppt_y"/>
                                          </p:val>
                                        </p:tav>
                                      </p:tavLst>
                                    </p:anim>
                                    <p:set>
                                      <p:cBhvr>
                                        <p:cTn id="30" fill="hold">
                                          <p:stCondLst>
                                            <p:cond delay="999"/>
                                          </p:stCondLst>
                                        </p:cTn>
                                        <p:tgtEl>
                                          <p:spTgt spid="183"/>
                                        </p:tgtEl>
                                        <p:attrNameLst>
                                          <p:attrName>style.visibility</p:attrName>
                                        </p:attrNameLst>
                                      </p:cBhvr>
                                      <p:to>
                                        <p:strVal val="hidden"/>
                                      </p:to>
                                    </p:set>
                                  </p:childTnLst>
                                </p:cTn>
                              </p:par>
                            </p:childTnLst>
                          </p:cTn>
                        </p:par>
                        <p:par>
                          <p:cTn id="31" fill="hold">
                            <p:stCondLst>
                              <p:cond delay="1000"/>
                            </p:stCondLst>
                            <p:childTnLst>
                              <p:par>
                                <p:cTn id="32" presetClass="entr" nodeType="afterEffect" presetSubtype="8" presetID="2" grpId="6" fill="hold">
                                  <p:stCondLst>
                                    <p:cond delay="0"/>
                                  </p:stCondLst>
                                  <p:iterate type="el" backwards="0">
                                    <p:tmAbs val="0"/>
                                  </p:iterate>
                                  <p:childTnLst>
                                    <p:set>
                                      <p:cBhvr>
                                        <p:cTn id="33" fill="hold"/>
                                        <p:tgtEl>
                                          <p:spTgt spid="186"/>
                                        </p:tgtEl>
                                        <p:attrNameLst>
                                          <p:attrName>style.visibility</p:attrName>
                                        </p:attrNameLst>
                                      </p:cBhvr>
                                      <p:to>
                                        <p:strVal val="visible"/>
                                      </p:to>
                                    </p:set>
                                    <p:anim calcmode="lin" valueType="num">
                                      <p:cBhvr>
                                        <p:cTn id="34" dur="1000" fill="hold"/>
                                        <p:tgtEl>
                                          <p:spTgt spid="186"/>
                                        </p:tgtEl>
                                        <p:attrNameLst>
                                          <p:attrName>ppt_x</p:attrName>
                                        </p:attrNameLst>
                                      </p:cBhvr>
                                      <p:tavLst>
                                        <p:tav tm="0">
                                          <p:val>
                                            <p:strVal val="0-#ppt_w/2"/>
                                          </p:val>
                                        </p:tav>
                                        <p:tav tm="100000">
                                          <p:val>
                                            <p:strVal val="#ppt_x"/>
                                          </p:val>
                                        </p:tav>
                                      </p:tavLst>
                                    </p:anim>
                                    <p:anim calcmode="lin" valueType="num">
                                      <p:cBhvr>
                                        <p:cTn id="35" dur="1000" fill="hold"/>
                                        <p:tgtEl>
                                          <p:spTgt spid="1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0" grpId="2"/>
      <p:bldP build="whole" bldLvl="1" animBg="1" rev="0" advAuto="0" spid="180" grpId="3"/>
      <p:bldP build="whole" bldLvl="1" animBg="1" rev="0" advAuto="0" spid="186" grpId="6"/>
      <p:bldP build="whole" bldLvl="1" animBg="1" rev="0" advAuto="0" spid="196" grpId="1"/>
      <p:bldP build="whole" bldLvl="1" animBg="1" rev="0" advAuto="0" spid="183" grpId="4"/>
      <p:bldP build="whole" bldLvl="1" animBg="1" rev="0" advAuto="0" spid="183" grpId="5"/>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３．消費者保護法令"/>
          <p:cNvSpPr txBox="1"/>
          <p:nvPr/>
        </p:nvSpPr>
        <p:spPr>
          <a:xfrm>
            <a:off x="232270" y="211195"/>
            <a:ext cx="582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rgbClr val="000000"/>
                </a:solidFill>
              </a:defRPr>
            </a:lvl1pPr>
          </a:lstStyle>
          <a:p>
            <a:pPr/>
            <a:r>
              <a:t>３．消費者保護法令</a:t>
            </a:r>
          </a:p>
        </p:txBody>
      </p:sp>
      <p:sp>
        <p:nvSpPr>
          <p:cNvPr id="200" name="消費者契約法・特定商取引法"/>
          <p:cNvSpPr txBox="1"/>
          <p:nvPr/>
        </p:nvSpPr>
        <p:spPr>
          <a:xfrm>
            <a:off x="990644" y="1043111"/>
            <a:ext cx="8047435" cy="63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200">
                <a:solidFill>
                  <a:srgbClr val="000000"/>
                </a:solidFill>
              </a:defRPr>
            </a:lvl1pPr>
          </a:lstStyle>
          <a:p>
            <a:pPr/>
            <a:r>
              <a:t>消費者契約法・特定商取引法</a:t>
            </a:r>
          </a:p>
        </p:txBody>
      </p:sp>
      <p:sp>
        <p:nvSpPr>
          <p:cNvPr id="201" name="消費者保護のために，民法の詐欺・強迫取消（民法96条）の要件を緩和。…"/>
          <p:cNvSpPr txBox="1"/>
          <p:nvPr/>
        </p:nvSpPr>
        <p:spPr>
          <a:xfrm>
            <a:off x="1241022" y="1786128"/>
            <a:ext cx="10945729"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300">
                <a:solidFill>
                  <a:srgbClr val="FF2600"/>
                </a:solidFill>
              </a:defRPr>
            </a:pPr>
            <a:r>
              <a:t>　消費者保護のために，民法の詐欺・強迫取消（民法96条）の要件を緩和。</a:t>
            </a:r>
          </a:p>
          <a:p>
            <a:pPr algn="l">
              <a:defRPr sz="2300">
                <a:solidFill>
                  <a:srgbClr val="FF2600"/>
                </a:solidFill>
              </a:defRPr>
            </a:pPr>
            <a:r>
              <a:t>　その反面，取消，契約解除をなしうる期間等の限定がある。</a:t>
            </a:r>
          </a:p>
        </p:txBody>
      </p:sp>
      <p:graphicFrame>
        <p:nvGraphicFramePr>
          <p:cNvPr id="202" name="表"/>
          <p:cNvGraphicFramePr/>
          <p:nvPr/>
        </p:nvGraphicFramePr>
        <p:xfrm>
          <a:off x="595266" y="2783146"/>
          <a:ext cx="11948405" cy="547717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660773"/>
                <a:gridCol w="2379463"/>
                <a:gridCol w="4309786"/>
                <a:gridCol w="3585682"/>
              </a:tblGrid>
              <a:tr h="646400">
                <a:tc>
                  <a:txBody>
                    <a:bodyPr/>
                    <a:lstStyle/>
                    <a:p>
                      <a:pPr defTabSz="457200">
                        <a:defRPr sz="3200">
                          <a:solidFill>
                            <a:srgbClr val="000000"/>
                          </a:solidFill>
                        </a:defRPr>
                      </a:pPr>
                    </a:p>
                  </a:txBody>
                  <a:tcPr marL="50800" marR="50800" marT="50800" marB="50800" anchor="ctr" anchorCtr="0" horzOverflow="overflow"/>
                </a:tc>
                <a:tc>
                  <a:txBody>
                    <a:bodyPr/>
                    <a:lstStyle/>
                    <a:p>
                      <a:pPr defTabSz="457200">
                        <a:defRPr>
                          <a:solidFill>
                            <a:srgbClr val="000000"/>
                          </a:solidFill>
                        </a:defRPr>
                      </a:pPr>
                      <a:r>
                        <a:rPr b="1" sz="2200"/>
                        <a:t>民法による取消</a:t>
                      </a:r>
                    </a:p>
                  </a:txBody>
                  <a:tcPr marL="50800" marR="50800" marT="50800" marB="50800" anchor="ctr" anchorCtr="0" horzOverflow="overflow"/>
                </a:tc>
                <a:tc>
                  <a:txBody>
                    <a:bodyPr/>
                    <a:lstStyle/>
                    <a:p>
                      <a:pPr algn="l" defTabSz="457200">
                        <a:defRPr>
                          <a:solidFill>
                            <a:srgbClr val="000000"/>
                          </a:solidFill>
                        </a:defRPr>
                      </a:pPr>
                      <a:r>
                        <a:rPr b="1" sz="2200"/>
                        <a:t>消費者契約法による取消</a:t>
                      </a:r>
                    </a:p>
                  </a:txBody>
                  <a:tcPr marL="50800" marR="50800" marT="50800" marB="50800" anchor="ctr" anchorCtr="0" horzOverflow="overflow"/>
                </a:tc>
                <a:tc>
                  <a:txBody>
                    <a:bodyPr/>
                    <a:lstStyle/>
                    <a:p>
                      <a:pPr algn="l" defTabSz="457200">
                        <a:defRPr>
                          <a:solidFill>
                            <a:srgbClr val="000000"/>
                          </a:solidFill>
                        </a:defRPr>
                      </a:pPr>
                      <a:r>
                        <a:rPr b="1" sz="2200"/>
                        <a:t>特定商取引法による撤回等</a:t>
                      </a:r>
                    </a:p>
                  </a:txBody>
                  <a:tcPr marL="50800" marR="50800" marT="50800" marB="50800" anchor="ctr" anchorCtr="0" horzOverflow="overflow"/>
                </a:tc>
              </a:tr>
              <a:tr h="3318717">
                <a:tc>
                  <a:txBody>
                    <a:bodyPr/>
                    <a:lstStyle/>
                    <a:p>
                      <a:pPr defTabSz="457200">
                        <a:defRPr>
                          <a:solidFill>
                            <a:srgbClr val="000000"/>
                          </a:solidFill>
                        </a:defRPr>
                      </a:pPr>
                      <a:r>
                        <a:rPr sz="2400"/>
                        <a:t>要件</a:t>
                      </a:r>
                    </a:p>
                  </a:txBody>
                  <a:tcPr marL="50800" marR="50800" marT="50800" marB="50800" anchor="ctr" anchorCtr="0" horzOverflow="overflow"/>
                </a:tc>
                <a:tc>
                  <a:txBody>
                    <a:bodyPr/>
                    <a:lstStyle/>
                    <a:p>
                      <a:pPr algn="l" defTabSz="457200">
                        <a:defRPr>
                          <a:solidFill>
                            <a:srgbClr val="000000"/>
                          </a:solidFill>
                        </a:defRPr>
                      </a:pPr>
                      <a:r>
                        <a:rPr sz="2200"/>
                        <a:t>虚偽の事実と騙す意思
害意の告知</a:t>
                      </a:r>
                    </a:p>
                  </a:txBody>
                  <a:tcPr marL="50800" marR="50800" marT="50800" marB="50800" anchor="ctr" anchorCtr="0" horzOverflow="overflow"/>
                </a:tc>
                <a:tc>
                  <a:txBody>
                    <a:bodyPr/>
                    <a:lstStyle/>
                    <a:p>
                      <a:pPr algn="l" defTabSz="457200">
                        <a:defRPr>
                          <a:solidFill>
                            <a:srgbClr val="000000"/>
                          </a:solidFill>
                        </a:defRPr>
                      </a:pPr>
                      <a:r>
                        <a:t>不当な勧誘（不実告知，断定的判断の提供，故意・重過失による不利益事実の不告知，不退去・退去妨害または監禁，社会生活・容姿に対する不安を煽る行為，加齢等による生活不安の煽り，恋愛商法，霊感商法，承諾前の行為，正当理由のない取引準備に対する補償請求，過大取引）</a:t>
                      </a:r>
                    </a:p>
                  </a:txBody>
                  <a:tcPr marL="50800" marR="50800" marT="50800" marB="50800" anchor="ctr" anchorCtr="0" horzOverflow="overflow"/>
                </a:tc>
                <a:tc>
                  <a:txBody>
                    <a:bodyPr/>
                    <a:lstStyle/>
                    <a:p>
                      <a:pPr algn="l" defTabSz="457200">
                        <a:defRPr>
                          <a:solidFill>
                            <a:srgbClr val="000000"/>
                          </a:solidFill>
                        </a:defRPr>
                      </a:pPr>
                      <a:r>
                        <a:rPr sz="2200"/>
                        <a:t>訪問販売
通信販売
電話勧誘販売
連鎖取引販売
特定継続的役務提供
業務提供誘引販売取引
訪問購入
押しつけ販売</a:t>
                      </a:r>
                    </a:p>
                  </a:txBody>
                  <a:tcPr marL="50800" marR="50800" marT="50800" marB="50800" anchor="t" anchorCtr="0" horzOverflow="overflow"/>
                </a:tc>
              </a:tr>
              <a:tr h="1970722">
                <a:tc>
                  <a:txBody>
                    <a:bodyPr/>
                    <a:lstStyle/>
                    <a:p>
                      <a:pPr defTabSz="457200">
                        <a:defRPr>
                          <a:solidFill>
                            <a:srgbClr val="000000"/>
                          </a:solidFill>
                        </a:defRPr>
                      </a:pPr>
                      <a:r>
                        <a:rPr sz="2400"/>
                        <a:t>期間</a:t>
                      </a:r>
                    </a:p>
                  </a:txBody>
                  <a:tcPr marL="50800" marR="50800" marT="50800" marB="50800" anchor="ctr" anchorCtr="0" horzOverflow="overflow"/>
                </a:tc>
                <a:tc>
                  <a:txBody>
                    <a:bodyPr/>
                    <a:lstStyle/>
                    <a:p>
                      <a:pPr algn="l" defTabSz="457200">
                        <a:defRPr>
                          <a:solidFill>
                            <a:srgbClr val="000000"/>
                          </a:solidFill>
                        </a:defRPr>
                      </a:pPr>
                      <a:r>
                        <a:t>取消可能時から５年
行為時から20年</a:t>
                      </a:r>
                    </a:p>
                  </a:txBody>
                  <a:tcPr marL="50800" marR="50800" marT="50800" marB="50800" anchor="ctr" anchorCtr="0" horzOverflow="overflow"/>
                </a:tc>
                <a:tc>
                  <a:txBody>
                    <a:bodyPr/>
                    <a:lstStyle/>
                    <a:p>
                      <a:pPr algn="l" defTabSz="457200">
                        <a:defRPr>
                          <a:solidFill>
                            <a:srgbClr val="000000"/>
                          </a:solidFill>
                        </a:defRPr>
                      </a:pPr>
                      <a:r>
                        <a:t>追認可能時から１年
契約時から５年等</a:t>
                      </a:r>
                    </a:p>
                  </a:txBody>
                  <a:tcPr marL="50800" marR="50800" marT="50800" marB="50800" anchor="ctr" anchorCtr="0" horzOverflow="overflow"/>
                </a:tc>
                <a:tc>
                  <a:txBody>
                    <a:bodyPr/>
                    <a:lstStyle/>
                    <a:p>
                      <a:pPr algn="l" defTabSz="457200">
                        <a:defRPr>
                          <a:solidFill>
                            <a:srgbClr val="000000"/>
                          </a:solidFill>
                        </a:defRPr>
                      </a:pPr>
                      <a:r>
                        <a:t>書面交付の時から数日間</a:t>
                      </a:r>
                    </a:p>
                    <a:p>
                      <a:pPr algn="l" defTabSz="457200">
                        <a:defRPr sz="1600">
                          <a:solidFill>
                            <a:srgbClr val="000000"/>
                          </a:solidFill>
                        </a:defRPr>
                      </a:pPr>
                      <a:r>
                        <a:t>　</a:t>
                      </a:r>
                      <a:r>
                        <a:rPr>
                          <a:solidFill>
                            <a:srgbClr val="0433FF"/>
                          </a:solidFill>
                        </a:rPr>
                        <a:t>訪問販売，電話勧誘販売，特定継続的役務提供，訪問購入は８日間</a:t>
                      </a:r>
                      <a:endParaRPr>
                        <a:solidFill>
                          <a:srgbClr val="0433FF"/>
                        </a:solidFill>
                      </a:endParaRPr>
                    </a:p>
                    <a:p>
                      <a:pPr algn="l" defTabSz="457200">
                        <a:defRPr sz="1600">
                          <a:solidFill>
                            <a:srgbClr val="FF2600"/>
                          </a:solidFill>
                        </a:defRPr>
                      </a:pPr>
                      <a:r>
                        <a:t>　連鎖販売取引，業務提供誘引販売取引は14日間</a:t>
                      </a:r>
                    </a:p>
                    <a:p>
                      <a:pPr algn="l" defTabSz="457200">
                        <a:defRPr sz="1600">
                          <a:solidFill>
                            <a:srgbClr val="212121"/>
                          </a:solidFill>
                        </a:defRPr>
                      </a:pPr>
                      <a:r>
                        <a:t>　通信販売については規定なし</a:t>
                      </a:r>
                    </a:p>
                  </a:txBody>
                  <a:tcPr marL="50800" marR="50800" marT="50800" marB="50800" anchor="t" anchorCtr="0" horzOverflow="overflow"/>
                </a:tc>
              </a:tr>
            </a:tbl>
          </a:graphicData>
        </a:graphic>
      </p:graphicFrame>
      <p:sp>
        <p:nvSpPr>
          <p:cNvPr id="203" name="（※）法定要件の記載がなく，事実上期間が進行しないことも多い。"/>
          <p:cNvSpPr txBox="1"/>
          <p:nvPr/>
        </p:nvSpPr>
        <p:spPr>
          <a:xfrm>
            <a:off x="994662" y="8879926"/>
            <a:ext cx="1143844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a:solidFill>
                  <a:srgbClr val="000000"/>
                </a:solidFill>
              </a:rPr>
              <a:t>（※）法定要件の記載がなく，事実上期間が進行しないことも多い。</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４．借地借家法"/>
          <p:cNvSpPr txBox="1"/>
          <p:nvPr/>
        </p:nvSpPr>
        <p:spPr>
          <a:xfrm>
            <a:off x="232270" y="211195"/>
            <a:ext cx="455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000000"/>
                </a:solidFill>
              </a:defRPr>
            </a:lvl1pPr>
          </a:lstStyle>
          <a:p>
            <a:pPr/>
            <a:r>
              <a:t>４．借地借家法</a:t>
            </a:r>
          </a:p>
        </p:txBody>
      </p:sp>
      <p:sp>
        <p:nvSpPr>
          <p:cNvPr id="206" name="建物の所有を目的とする地上権設定契約・土地賃貸借契約（借地契約）と，建物の賃貸借契約（借家契約）について，地上権者・賃借人の保護を強化。"/>
          <p:cNvSpPr txBox="1"/>
          <p:nvPr/>
        </p:nvSpPr>
        <p:spPr>
          <a:xfrm>
            <a:off x="971927" y="1346424"/>
            <a:ext cx="11060946" cy="193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solidFill>
                  <a:srgbClr val="0433FF"/>
                </a:solidFill>
              </a:defRPr>
            </a:lvl1pPr>
          </a:lstStyle>
          <a:p>
            <a:pPr/>
            <a:r>
              <a:t>　建物の所有を目的とする地上権設定契約・土地賃貸借契約（借地契約）と，建物の賃貸借契約（借家契約）について，地上権者・賃借人の保護を強化。</a:t>
            </a:r>
          </a:p>
        </p:txBody>
      </p:sp>
      <p:sp>
        <p:nvSpPr>
          <p:cNvPr id="207" name="法定更新（期間満了後の原則自動更新）"/>
          <p:cNvSpPr txBox="1"/>
          <p:nvPr/>
        </p:nvSpPr>
        <p:spPr>
          <a:xfrm>
            <a:off x="1366519" y="3675453"/>
            <a:ext cx="6972301"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solidFill>
                  <a:srgbClr val="FF2600"/>
                </a:solidFill>
              </a:defRPr>
            </a:lvl1pPr>
          </a:lstStyle>
          <a:p>
            <a:pPr/>
            <a:r>
              <a:t>法定更新（期間満了後の原則自動更新）</a:t>
            </a:r>
          </a:p>
        </p:txBody>
      </p:sp>
      <p:sp>
        <p:nvSpPr>
          <p:cNvPr id="208" name="所有権者・賃貸人からの解約制限（正当事由の要求）"/>
          <p:cNvSpPr txBox="1"/>
          <p:nvPr/>
        </p:nvSpPr>
        <p:spPr>
          <a:xfrm>
            <a:off x="1366519" y="4483173"/>
            <a:ext cx="925830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solidFill>
                  <a:srgbClr val="FF2600"/>
                </a:solidFill>
              </a:defRPr>
            </a:lvl1pPr>
          </a:lstStyle>
          <a:p>
            <a:pPr/>
            <a:r>
              <a:t>所有権者・賃貸人からの解約制限（正当事由の要求）</a:t>
            </a:r>
          </a:p>
        </p:txBody>
      </p:sp>
      <p:sp>
        <p:nvSpPr>
          <p:cNvPr id="209" name="強行法規 借地人・賃借人に不利な約定の無効"/>
          <p:cNvSpPr txBox="1"/>
          <p:nvPr/>
        </p:nvSpPr>
        <p:spPr>
          <a:xfrm>
            <a:off x="1366519" y="5290893"/>
            <a:ext cx="8115301"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solidFill>
                  <a:srgbClr val="FF2600"/>
                </a:solidFill>
              </a:defRPr>
            </a:lvl1pPr>
          </a:lstStyle>
          <a:p>
            <a:pPr/>
            <a:r>
              <a:t>強行法規　借地人・賃借人に不利な約定の無効</a:t>
            </a:r>
          </a:p>
        </p:txBody>
      </p:sp>
      <p:sp>
        <p:nvSpPr>
          <p:cNvPr id="210" name="（あらゆる内容に及ぶものではない）"/>
          <p:cNvSpPr txBox="1"/>
          <p:nvPr/>
        </p:nvSpPr>
        <p:spPr>
          <a:xfrm>
            <a:off x="3281679" y="5793813"/>
            <a:ext cx="6591301"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solidFill>
                  <a:srgbClr val="FF2600"/>
                </a:solidFill>
              </a:defRPr>
            </a:lvl1pPr>
          </a:lstStyle>
          <a:p>
            <a:pPr/>
            <a:r>
              <a:t>（あらゆる内容に及ぶものではない）</a:t>
            </a:r>
          </a:p>
        </p:txBody>
      </p:sp>
      <p:sp>
        <p:nvSpPr>
          <p:cNvPr id="211" name="定期借地・定期借家（法定更新制度の例外）"/>
          <p:cNvSpPr txBox="1"/>
          <p:nvPr/>
        </p:nvSpPr>
        <p:spPr>
          <a:xfrm>
            <a:off x="1366519" y="7714053"/>
            <a:ext cx="7734301"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solidFill>
                  <a:srgbClr val="FF2600"/>
                </a:solidFill>
              </a:defRPr>
            </a:lvl1pPr>
          </a:lstStyle>
          <a:p>
            <a:pPr/>
            <a:r>
              <a:t>定期借地・定期借家（法定更新制度の例外）</a:t>
            </a:r>
          </a:p>
        </p:txBody>
      </p:sp>
      <p:sp>
        <p:nvSpPr>
          <p:cNvPr id="212" name="双方向矢印"/>
          <p:cNvSpPr/>
          <p:nvPr/>
        </p:nvSpPr>
        <p:spPr>
          <a:xfrm rot="5400000">
            <a:off x="5297170" y="6775522"/>
            <a:ext cx="1397001" cy="439421"/>
          </a:xfrm>
          <a:prstGeom prst="leftRightArrow">
            <a:avLst>
              <a:gd name="adj1" fmla="val 32000"/>
              <a:gd name="adj2" fmla="val 70683"/>
            </a:avLst>
          </a:prstGeom>
          <a:blipFill>
            <a:blip r:embed="rId2"/>
          </a:blipFill>
          <a:ln w="12700">
            <a:miter lim="400000"/>
          </a:ln>
          <a:effectLst>
            <a:outerShdw sx="100000" sy="100000" kx="0" ky="0" algn="b" rotWithShape="0" blurRad="50800" dist="12700" dir="0">
              <a:srgbClr val="000000">
                <a:alpha val="60000"/>
              </a:srgbClr>
            </a:outerShdw>
          </a:effectLst>
        </p:spPr>
        <p:txBody>
          <a:bodyPr lIns="50800" tIns="50800" rIns="50800" bIns="50800" anchor="ctr"/>
          <a:lstStyle/>
          <a:p>
            <a:pPr>
              <a:defRPr sz="3200">
                <a:solidFill>
                  <a:srgbClr val="F2EBDB"/>
                </a:solidFill>
              </a:defRPr>
            </a:pPr>
          </a:p>
        </p:txBody>
      </p:sp>
      <p:sp>
        <p:nvSpPr>
          <p:cNvPr id="213" name="地主・家主の無資力による問題"/>
          <p:cNvSpPr txBox="1"/>
          <p:nvPr/>
        </p:nvSpPr>
        <p:spPr>
          <a:xfrm>
            <a:off x="1366519" y="8349053"/>
            <a:ext cx="5448301"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solidFill>
                  <a:srgbClr val="FF2600"/>
                </a:solidFill>
              </a:defRPr>
            </a:lvl1pPr>
          </a:lstStyle>
          <a:p>
            <a:pPr/>
            <a:r>
              <a:t>地主・家主の無資力による問題</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xmlns:r="http://schemas.openxmlformats.org/officeDocument/2006/relationships"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